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523" r:id="rId2"/>
    <p:sldId id="316" r:id="rId3"/>
    <p:sldId id="318" r:id="rId4"/>
    <p:sldId id="475" r:id="rId5"/>
    <p:sldId id="508" r:id="rId6"/>
    <p:sldId id="514" r:id="rId7"/>
    <p:sldId id="515" r:id="rId8"/>
    <p:sldId id="516" r:id="rId9"/>
    <p:sldId id="517" r:id="rId10"/>
    <p:sldId id="518" r:id="rId11"/>
    <p:sldId id="519" r:id="rId12"/>
    <p:sldId id="521" r:id="rId13"/>
    <p:sldId id="52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000" autoAdjust="0"/>
  </p:normalViewPr>
  <p:slideViewPr>
    <p:cSldViewPr>
      <p:cViewPr varScale="1">
        <p:scale>
          <a:sx n="110" d="100"/>
          <a:sy n="110" d="100"/>
        </p:scale>
        <p:origin x="-1644" y="-30"/>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207B9D-BB77-4FE5-A9F5-0999D36B7C0C}" type="datetimeFigureOut">
              <a:rPr lang="en-US" smtClean="0"/>
              <a:pPr/>
              <a:t>6/19/2015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BDC817-3888-46D5-BC47-BBB3EDD982AC}" type="slidenum">
              <a:rPr lang="en-US" smtClean="0"/>
              <a:pPr/>
              <a:t>‹#›</a:t>
            </a:fld>
            <a:endParaRPr lang="en-US"/>
          </a:p>
        </p:txBody>
      </p:sp>
    </p:spTree>
    <p:extLst>
      <p:ext uri="{BB962C8B-B14F-4D97-AF65-F5344CB8AC3E}">
        <p14:creationId xmlns:p14="http://schemas.microsoft.com/office/powerpoint/2010/main" val="3888129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1</a:t>
            </a:fld>
            <a:endParaRPr lang="en-US"/>
          </a:p>
        </p:txBody>
      </p:sp>
    </p:spTree>
    <p:extLst>
      <p:ext uri="{BB962C8B-B14F-4D97-AF65-F5344CB8AC3E}">
        <p14:creationId xmlns:p14="http://schemas.microsoft.com/office/powerpoint/2010/main" val="40689524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16</a:t>
            </a:r>
          </a:p>
          <a:p>
            <a:pPr>
              <a:spcBef>
                <a:spcPct val="0"/>
              </a:spcBef>
            </a:pPr>
            <a:r>
              <a:rPr lang="en-US" dirty="0" smtClean="0"/>
              <a:t>Translation: 26</a:t>
            </a: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10</a:t>
            </a:fld>
            <a:endParaRPr lang="en-US"/>
          </a:p>
        </p:txBody>
      </p:sp>
    </p:spTree>
    <p:extLst>
      <p:ext uri="{BB962C8B-B14F-4D97-AF65-F5344CB8AC3E}">
        <p14:creationId xmlns:p14="http://schemas.microsoft.com/office/powerpoint/2010/main" val="12749438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5</a:t>
            </a:r>
          </a:p>
          <a:p>
            <a:pPr>
              <a:spcBef>
                <a:spcPct val="0"/>
              </a:spcBef>
            </a:pPr>
            <a:r>
              <a:rPr lang="en-US" dirty="0" smtClean="0"/>
              <a:t>Translation: 27</a:t>
            </a: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11</a:t>
            </a:fld>
            <a:endParaRPr lang="en-US"/>
          </a:p>
        </p:txBody>
      </p:sp>
    </p:spTree>
    <p:extLst>
      <p:ext uri="{BB962C8B-B14F-4D97-AF65-F5344CB8AC3E}">
        <p14:creationId xmlns:p14="http://schemas.microsoft.com/office/powerpoint/2010/main" val="12749438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13</a:t>
            </a:r>
          </a:p>
          <a:p>
            <a:pPr>
              <a:spcBef>
                <a:spcPct val="0"/>
              </a:spcBef>
            </a:pPr>
            <a:r>
              <a:rPr lang="en-US" dirty="0" smtClean="0"/>
              <a:t>Translation: 16</a:t>
            </a: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12</a:t>
            </a:fld>
            <a:endParaRPr lang="en-US"/>
          </a:p>
        </p:txBody>
      </p:sp>
    </p:spTree>
    <p:extLst>
      <p:ext uri="{BB962C8B-B14F-4D97-AF65-F5344CB8AC3E}">
        <p14:creationId xmlns:p14="http://schemas.microsoft.com/office/powerpoint/2010/main" val="12749438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14</a:t>
            </a:r>
          </a:p>
          <a:p>
            <a:pPr>
              <a:spcBef>
                <a:spcPct val="0"/>
              </a:spcBef>
            </a:pPr>
            <a:r>
              <a:rPr lang="en-US" dirty="0" smtClean="0"/>
              <a:t>Translation: 32</a:t>
            </a: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13</a:t>
            </a:fld>
            <a:endParaRPr lang="en-US"/>
          </a:p>
        </p:txBody>
      </p:sp>
    </p:spTree>
    <p:extLst>
      <p:ext uri="{BB962C8B-B14F-4D97-AF65-F5344CB8AC3E}">
        <p14:creationId xmlns:p14="http://schemas.microsoft.com/office/powerpoint/2010/main" val="1274943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a:t>
            </a:fld>
            <a:endParaRPr lang="en-US"/>
          </a:p>
        </p:txBody>
      </p:sp>
    </p:spTree>
    <p:extLst>
      <p:ext uri="{BB962C8B-B14F-4D97-AF65-F5344CB8AC3E}">
        <p14:creationId xmlns:p14="http://schemas.microsoft.com/office/powerpoint/2010/main" val="607631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3</a:t>
            </a:fld>
            <a:endParaRPr lang="en-US"/>
          </a:p>
        </p:txBody>
      </p:sp>
    </p:spTree>
    <p:extLst>
      <p:ext uri="{BB962C8B-B14F-4D97-AF65-F5344CB8AC3E}">
        <p14:creationId xmlns:p14="http://schemas.microsoft.com/office/powerpoint/2010/main" val="12351164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3</a:t>
            </a:r>
          </a:p>
          <a:p>
            <a:pPr>
              <a:spcBef>
                <a:spcPct val="0"/>
              </a:spcBef>
            </a:pPr>
            <a:r>
              <a:rPr lang="en-US" dirty="0" smtClean="0"/>
              <a:t>Translation: 8</a:t>
            </a: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4</a:t>
            </a:fld>
            <a:endParaRPr lang="en-US"/>
          </a:p>
        </p:txBody>
      </p:sp>
    </p:spTree>
    <p:extLst>
      <p:ext uri="{BB962C8B-B14F-4D97-AF65-F5344CB8AC3E}">
        <p14:creationId xmlns:p14="http://schemas.microsoft.com/office/powerpoint/2010/main" val="9460163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5</a:t>
            </a:r>
          </a:p>
          <a:p>
            <a:pPr>
              <a:spcBef>
                <a:spcPct val="0"/>
              </a:spcBef>
            </a:pPr>
            <a:r>
              <a:rPr lang="en-US" dirty="0" smtClean="0"/>
              <a:t>Translation: 16</a:t>
            </a:r>
          </a:p>
          <a:p>
            <a:pPr>
              <a:spcBef>
                <a:spcPct val="0"/>
              </a:spcBef>
            </a:pPr>
            <a:r>
              <a:rPr lang="en-US" dirty="0" smtClean="0"/>
              <a:t>Clement of Alexandria </a:t>
            </a:r>
            <a:r>
              <a:rPr lang="en-US" i="1" dirty="0" err="1" smtClean="0"/>
              <a:t>Stromata</a:t>
            </a:r>
            <a:r>
              <a:rPr lang="en-US" baseline="0" dirty="0" smtClean="0"/>
              <a:t> 5.4.114.4, Eusebius </a:t>
            </a:r>
            <a:r>
              <a:rPr lang="en-US" i="1" baseline="0" dirty="0" err="1" smtClean="0"/>
              <a:t>Preparatio</a:t>
            </a:r>
            <a:r>
              <a:rPr lang="en-US" i="1" baseline="0" dirty="0" smtClean="0"/>
              <a:t> </a:t>
            </a:r>
            <a:r>
              <a:rPr lang="en-US" i="1" baseline="0" dirty="0" err="1" smtClean="0"/>
              <a:t>Evangelica</a:t>
            </a:r>
            <a:r>
              <a:rPr lang="en-US" i="1" baseline="0" dirty="0" smtClean="0"/>
              <a:t> </a:t>
            </a:r>
            <a:r>
              <a:rPr lang="en-US" baseline="0" dirty="0" smtClean="0"/>
              <a:t>13.13.41, </a:t>
            </a:r>
            <a:r>
              <a:rPr lang="en-US" baseline="0" dirty="0" err="1" smtClean="0"/>
              <a:t>Philodemus</a:t>
            </a:r>
            <a:r>
              <a:rPr lang="en-US" baseline="0" dirty="0" smtClean="0"/>
              <a:t> On Piety p.22.5-10 (</a:t>
            </a:r>
            <a:r>
              <a:rPr lang="en-US" baseline="0" dirty="0" err="1" smtClean="0"/>
              <a:t>Gomperz</a:t>
            </a:r>
            <a:r>
              <a:rPr lang="en-US" baseline="0" dirty="0" smtClean="0"/>
              <a:t>, just a paraphrase) </a:t>
            </a: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5</a:t>
            </a:fld>
            <a:endParaRPr lang="en-US"/>
          </a:p>
        </p:txBody>
      </p:sp>
    </p:spTree>
    <p:extLst>
      <p:ext uri="{BB962C8B-B14F-4D97-AF65-F5344CB8AC3E}">
        <p14:creationId xmlns:p14="http://schemas.microsoft.com/office/powerpoint/2010/main" val="20691785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3</a:t>
            </a:r>
          </a:p>
          <a:p>
            <a:pPr>
              <a:spcBef>
                <a:spcPct val="0"/>
              </a:spcBef>
            </a:pPr>
            <a:r>
              <a:rPr lang="en-US" dirty="0" smtClean="0"/>
              <a:t>Translation: 11</a:t>
            </a:r>
          </a:p>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6</a:t>
            </a:fld>
            <a:endParaRPr lang="en-US"/>
          </a:p>
        </p:txBody>
      </p:sp>
    </p:spTree>
    <p:extLst>
      <p:ext uri="{BB962C8B-B14F-4D97-AF65-F5344CB8AC3E}">
        <p14:creationId xmlns:p14="http://schemas.microsoft.com/office/powerpoint/2010/main" val="4479738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11</a:t>
            </a:r>
          </a:p>
          <a:p>
            <a:pPr>
              <a:spcBef>
                <a:spcPct val="0"/>
              </a:spcBef>
            </a:pPr>
            <a:r>
              <a:rPr lang="en-US" dirty="0" smtClean="0"/>
              <a:t>Translation: 12</a:t>
            </a:r>
          </a:p>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7</a:t>
            </a:fld>
            <a:endParaRPr lang="en-US"/>
          </a:p>
        </p:txBody>
      </p:sp>
    </p:spTree>
    <p:extLst>
      <p:ext uri="{BB962C8B-B14F-4D97-AF65-F5344CB8AC3E}">
        <p14:creationId xmlns:p14="http://schemas.microsoft.com/office/powerpoint/2010/main" val="12749438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11</a:t>
            </a:r>
          </a:p>
          <a:p>
            <a:pPr>
              <a:spcBef>
                <a:spcPct val="0"/>
              </a:spcBef>
            </a:pPr>
            <a:r>
              <a:rPr lang="en-US" dirty="0" smtClean="0"/>
              <a:t>Translation: 15</a:t>
            </a: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8</a:t>
            </a:fld>
            <a:endParaRPr lang="en-US"/>
          </a:p>
        </p:txBody>
      </p:sp>
    </p:spTree>
    <p:extLst>
      <p:ext uri="{BB962C8B-B14F-4D97-AF65-F5344CB8AC3E}">
        <p14:creationId xmlns:p14="http://schemas.microsoft.com/office/powerpoint/2010/main" val="12749438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Parsing: 8</a:t>
            </a:r>
          </a:p>
          <a:p>
            <a:pPr>
              <a:spcBef>
                <a:spcPct val="0"/>
              </a:spcBef>
            </a:pPr>
            <a:r>
              <a:rPr lang="en-US" dirty="0" smtClean="0"/>
              <a:t>Translation: 11</a:t>
            </a: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9</a:t>
            </a:fld>
            <a:endParaRPr lang="en-US"/>
          </a:p>
        </p:txBody>
      </p:sp>
    </p:spTree>
    <p:extLst>
      <p:ext uri="{BB962C8B-B14F-4D97-AF65-F5344CB8AC3E}">
        <p14:creationId xmlns:p14="http://schemas.microsoft.com/office/powerpoint/2010/main" val="1274943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6/19/2015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3895409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6/19/2015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13630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6/19/2015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591096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6/19/2015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4029468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803680-D0BC-4BCF-840F-2A0CA9B9CFB5}" type="datetimeFigureOut">
              <a:rPr lang="en-US" smtClean="0"/>
              <a:pPr/>
              <a:t>6/19/2015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4164540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803680-D0BC-4BCF-840F-2A0CA9B9CFB5}" type="datetimeFigureOut">
              <a:rPr lang="en-US" smtClean="0"/>
              <a:pPr/>
              <a:t>6/19/2015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3575549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803680-D0BC-4BCF-840F-2A0CA9B9CFB5}" type="datetimeFigureOut">
              <a:rPr lang="en-US" smtClean="0"/>
              <a:pPr/>
              <a:t>6/19/2015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452250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803680-D0BC-4BCF-840F-2A0CA9B9CFB5}" type="datetimeFigureOut">
              <a:rPr lang="en-US" smtClean="0"/>
              <a:pPr/>
              <a:t>6/19/2015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2044526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803680-D0BC-4BCF-840F-2A0CA9B9CFB5}" type="datetimeFigureOut">
              <a:rPr lang="en-US" smtClean="0"/>
              <a:pPr/>
              <a:t>6/19/2015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3171761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803680-D0BC-4BCF-840F-2A0CA9B9CFB5}" type="datetimeFigureOut">
              <a:rPr lang="en-US" smtClean="0"/>
              <a:pPr/>
              <a:t>6/19/2015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1946647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803680-D0BC-4BCF-840F-2A0CA9B9CFB5}" type="datetimeFigureOut">
              <a:rPr lang="en-US" smtClean="0"/>
              <a:pPr/>
              <a:t>6/19/2015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1863459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803680-D0BC-4BCF-840F-2A0CA9B9CFB5}" type="datetimeFigureOut">
              <a:rPr lang="en-US" smtClean="0"/>
              <a:pPr/>
              <a:t>6/19/2015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A7A234-9E2C-415E-972C-286DA9D67C79}" type="slidenum">
              <a:rPr lang="en-US" smtClean="0"/>
              <a:pPr/>
              <a:t>‹#›</a:t>
            </a:fld>
            <a:endParaRPr lang="en-US"/>
          </a:p>
        </p:txBody>
      </p:sp>
    </p:spTree>
    <p:extLst>
      <p:ext uri="{BB962C8B-B14F-4D97-AF65-F5344CB8AC3E}">
        <p14:creationId xmlns:p14="http://schemas.microsoft.com/office/powerpoint/2010/main" val="6363631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wmajor@lsu.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solidFill>
                  <a:srgbClr val="FFFF00"/>
                </a:solidFill>
                <a:latin typeface="Times New Roman" pitchFamily="18" charset="0"/>
                <a:cs typeface="Times New Roman" pitchFamily="18" charset="0"/>
              </a:rPr>
              <a:t>Ancient Greek for Everyone:</a:t>
            </a:r>
            <a:br>
              <a:rPr lang="en-US" b="1" dirty="0" smtClean="0">
                <a:solidFill>
                  <a:srgbClr val="FFFF00"/>
                </a:solidFill>
                <a:latin typeface="Times New Roman" pitchFamily="18" charset="0"/>
                <a:cs typeface="Times New Roman" pitchFamily="18" charset="0"/>
              </a:rPr>
            </a:br>
            <a:r>
              <a:rPr lang="en-US" b="1" dirty="0" smtClean="0">
                <a:solidFill>
                  <a:srgbClr val="FFFF00"/>
                </a:solidFill>
                <a:latin typeface="Times New Roman" pitchFamily="18" charset="0"/>
                <a:cs typeface="Times New Roman" pitchFamily="18" charset="0"/>
              </a:rPr>
              <a:t>A New Digital Resource for Beginning Greek </a:t>
            </a:r>
            <a:r>
              <a:rPr lang="en-US" b="1" dirty="0">
                <a:solidFill>
                  <a:srgbClr val="FFFF00"/>
                </a:solidFill>
                <a:latin typeface="Times New Roman" pitchFamily="18" charset="0"/>
                <a:cs typeface="Times New Roman" pitchFamily="18" charset="0"/>
              </a:rPr>
              <a:t/>
            </a:r>
            <a:br>
              <a:rPr lang="en-US" b="1" dirty="0">
                <a:solidFill>
                  <a:srgbClr val="FFFF00"/>
                </a:solidFill>
                <a:latin typeface="Times New Roman" pitchFamily="18" charset="0"/>
                <a:cs typeface="Times New Roman" pitchFamily="18" charset="0"/>
              </a:rPr>
            </a:br>
            <a:r>
              <a:rPr lang="en-US" sz="3200" b="1" dirty="0">
                <a:solidFill>
                  <a:srgbClr val="FFFF00"/>
                </a:solidFill>
                <a:latin typeface="Times New Roman" pitchFamily="18" charset="0"/>
                <a:cs typeface="Times New Roman" pitchFamily="18" charset="0"/>
              </a:rPr>
              <a:t>Unit </a:t>
            </a:r>
            <a:r>
              <a:rPr lang="en-US" sz="3200" b="1" dirty="0" smtClean="0">
                <a:solidFill>
                  <a:srgbClr val="FFFF00"/>
                </a:solidFill>
                <a:latin typeface="Times New Roman" pitchFamily="18" charset="0"/>
                <a:cs typeface="Times New Roman" pitchFamily="18" charset="0"/>
              </a:rPr>
              <a:t>6: Prepositions </a:t>
            </a:r>
            <a:br>
              <a:rPr lang="en-US" sz="3200" b="1" dirty="0" smtClean="0">
                <a:solidFill>
                  <a:srgbClr val="FFFF00"/>
                </a:solidFill>
                <a:latin typeface="Times New Roman" pitchFamily="18" charset="0"/>
                <a:cs typeface="Times New Roman" pitchFamily="18" charset="0"/>
              </a:rPr>
            </a:br>
            <a:r>
              <a:rPr lang="en-US" sz="3600" b="1" dirty="0">
                <a:solidFill>
                  <a:srgbClr val="FFFF00"/>
                </a:solidFill>
                <a:latin typeface="Times New Roman" pitchFamily="18" charset="0"/>
                <a:cs typeface="Times New Roman" pitchFamily="18" charset="0"/>
              </a:rPr>
              <a:t/>
            </a:r>
            <a:br>
              <a:rPr lang="en-US" sz="3600" b="1" dirty="0">
                <a:solidFill>
                  <a:srgbClr val="FFFF00"/>
                </a:solidFill>
                <a:latin typeface="Times New Roman" pitchFamily="18" charset="0"/>
                <a:cs typeface="Times New Roman" pitchFamily="18" charset="0"/>
              </a:rPr>
            </a:br>
            <a:r>
              <a:rPr lang="en-US" sz="3600" dirty="0">
                <a:solidFill>
                  <a:srgbClr val="FFFF00"/>
                </a:solidFill>
                <a:latin typeface="Times New Roman" pitchFamily="18" charset="0"/>
                <a:cs typeface="Times New Roman" pitchFamily="18" charset="0"/>
              </a:rPr>
              <a:t>Classical Reading</a:t>
            </a:r>
            <a:endParaRPr lang="en-US" sz="3600" b="1" dirty="0">
              <a:solidFill>
                <a:srgbClr val="FFFF00"/>
              </a:solidFill>
              <a:latin typeface="Times New Roman" pitchFamily="18" charset="0"/>
              <a:cs typeface="Times New Roman" pitchFamily="18" charset="0"/>
            </a:endParaRPr>
          </a:p>
        </p:txBody>
      </p:sp>
      <p:sp>
        <p:nvSpPr>
          <p:cNvPr id="3" name="Subtitle 2"/>
          <p:cNvSpPr>
            <a:spLocks noGrp="1"/>
          </p:cNvSpPr>
          <p:nvPr>
            <p:ph type="subTitle" idx="1"/>
          </p:nvPr>
        </p:nvSpPr>
        <p:spPr>
          <a:xfrm>
            <a:off x="1524000" y="4419600"/>
            <a:ext cx="6400800" cy="1752600"/>
          </a:xfrm>
        </p:spPr>
        <p:txBody>
          <a:bodyPr>
            <a:normAutofit/>
          </a:bodyPr>
          <a:lstStyle/>
          <a:p>
            <a:r>
              <a:rPr lang="en-US" dirty="0" smtClean="0">
                <a:solidFill>
                  <a:schemeClr val="bg1"/>
                </a:solidFill>
                <a:latin typeface="Times New Roman" pitchFamily="18" charset="0"/>
                <a:cs typeface="Times New Roman" pitchFamily="18" charset="0"/>
              </a:rPr>
              <a:t>2015 </a:t>
            </a:r>
            <a:r>
              <a:rPr lang="en-US" dirty="0" smtClean="0">
                <a:solidFill>
                  <a:schemeClr val="bg1"/>
                </a:solidFill>
                <a:latin typeface="Times New Roman" pitchFamily="18" charset="0"/>
                <a:cs typeface="Times New Roman" pitchFamily="18" charset="0"/>
              </a:rPr>
              <a:t>edition</a:t>
            </a:r>
          </a:p>
          <a:p>
            <a:r>
              <a:rPr lang="en-US" dirty="0" smtClean="0">
                <a:solidFill>
                  <a:schemeClr val="bg1"/>
                </a:solidFill>
                <a:latin typeface="Times New Roman" pitchFamily="18" charset="0"/>
                <a:cs typeface="Times New Roman" pitchFamily="18" charset="0"/>
              </a:rPr>
              <a:t>Wilfred E. Major</a:t>
            </a:r>
          </a:p>
          <a:p>
            <a:r>
              <a:rPr lang="en-US" dirty="0" smtClean="0">
                <a:solidFill>
                  <a:schemeClr val="bg1"/>
                </a:solidFill>
                <a:latin typeface="Times New Roman" pitchFamily="18" charset="0"/>
                <a:cs typeface="Times New Roman" pitchFamily="18" charset="0"/>
                <a:hlinkClick r:id="rId3"/>
              </a:rPr>
              <a:t>wmajor@lsu.edu</a:t>
            </a:r>
            <a:r>
              <a:rPr lang="en-US" dirty="0" smtClean="0">
                <a:solidFill>
                  <a:schemeClr val="bg1"/>
                </a:solidFill>
                <a:latin typeface="Times New Roman" pitchFamily="18" charset="0"/>
                <a:cs typeface="Times New Roman" pitchFamily="18" charset="0"/>
              </a:rPr>
              <a:t> </a:t>
            </a:r>
            <a:endParaRPr lang="en-US"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7209066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Aristotle summarizes the argument that there is an infinite number of atoms: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a:solidFill>
                  <a:schemeClr val="bg1"/>
                </a:solidFill>
                <a:latin typeface="Palatino Linotype" pitchFamily="18" charset="0"/>
                <a:cs typeface="Times New Roman" pitchFamily="18" charset="0"/>
              </a:rPr>
              <a:t>ἐπεὶ διαφέρει τὰ σώματα σχήμασιν, </a:t>
            </a:r>
            <a:endParaRPr lang="en-US" sz="2400" dirty="0" smtClean="0">
              <a:solidFill>
                <a:schemeClr val="bg1"/>
              </a:solidFill>
              <a:latin typeface="Palatino Linotype" pitchFamily="18" charset="0"/>
              <a:cs typeface="Times New Roman" pitchFamily="18" charset="0"/>
            </a:endParaRPr>
          </a:p>
          <a:p>
            <a:pPr marL="400050" lvl="1" indent="0">
              <a:buNone/>
              <a:defRPr/>
            </a:pPr>
            <a:r>
              <a:rPr lang="el-GR" sz="2400" dirty="0" smtClean="0">
                <a:solidFill>
                  <a:schemeClr val="bg1"/>
                </a:solidFill>
                <a:latin typeface="Palatino Linotype" pitchFamily="18" charset="0"/>
                <a:cs typeface="Times New Roman" pitchFamily="18" charset="0"/>
              </a:rPr>
              <a:t>ἄπειρα </a:t>
            </a:r>
            <a:r>
              <a:rPr lang="el-GR" sz="2400" dirty="0">
                <a:solidFill>
                  <a:schemeClr val="bg1"/>
                </a:solidFill>
                <a:latin typeface="Palatino Linotype" pitchFamily="18" charset="0"/>
                <a:cs typeface="Times New Roman" pitchFamily="18" charset="0"/>
              </a:rPr>
              <a:t>δὲ </a:t>
            </a:r>
            <a:r>
              <a:rPr lang="el-GR" sz="2400" dirty="0" smtClean="0">
                <a:solidFill>
                  <a:schemeClr val="bg1"/>
                </a:solidFill>
                <a:latin typeface="Palatino Linotype" pitchFamily="18" charset="0"/>
                <a:cs typeface="Times New Roman" pitchFamily="18" charset="0"/>
              </a:rPr>
              <a:t>τὰ</a:t>
            </a:r>
            <a:r>
              <a:rPr lang="en-US" sz="2400" dirty="0" smtClean="0">
                <a:solidFill>
                  <a:schemeClr val="bg1"/>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σχήματα</a:t>
            </a:r>
            <a:r>
              <a:rPr lang="el-GR" sz="2400" dirty="0">
                <a:solidFill>
                  <a:schemeClr val="bg1"/>
                </a:solidFill>
                <a:latin typeface="Palatino Linotype" pitchFamily="18" charset="0"/>
                <a:cs typeface="Times New Roman" pitchFamily="18" charset="0"/>
              </a:rPr>
              <a:t>, </a:t>
            </a:r>
            <a:endParaRPr lang="en-US" sz="2400" dirty="0" smtClean="0">
              <a:solidFill>
                <a:schemeClr val="bg1"/>
              </a:solidFill>
              <a:latin typeface="Palatino Linotype" pitchFamily="18" charset="0"/>
              <a:cs typeface="Times New Roman" pitchFamily="18" charset="0"/>
            </a:endParaRPr>
          </a:p>
          <a:p>
            <a:pPr marL="400050" lvl="1" indent="0">
              <a:buNone/>
              <a:defRPr/>
            </a:pPr>
            <a:r>
              <a:rPr lang="el-GR" sz="2400" dirty="0" smtClean="0">
                <a:solidFill>
                  <a:schemeClr val="bg1"/>
                </a:solidFill>
                <a:latin typeface="Palatino Linotype" pitchFamily="18" charset="0"/>
                <a:cs typeface="Times New Roman" pitchFamily="18" charset="0"/>
              </a:rPr>
              <a:t>ἄπειρα </a:t>
            </a:r>
            <a:r>
              <a:rPr lang="el-GR" sz="2400" dirty="0">
                <a:solidFill>
                  <a:schemeClr val="bg1"/>
                </a:solidFill>
                <a:latin typeface="Palatino Linotype" pitchFamily="18" charset="0"/>
                <a:cs typeface="Times New Roman" pitchFamily="18" charset="0"/>
              </a:rPr>
              <a:t>καὶ τὰ ἁπλᾶ σώματά φασιν εἶναι</a:t>
            </a:r>
            <a:r>
              <a:rPr lang="el-GR" sz="2400" dirty="0" smtClean="0">
                <a:solidFill>
                  <a:schemeClr val="bg1"/>
                </a:solidFill>
                <a:latin typeface="Palatino Linotype" pitchFamily="18" charset="0"/>
                <a:cs typeface="Times New Roman" pitchFamily="18" charset="0"/>
              </a:rPr>
              <a:t>.</a:t>
            </a:r>
            <a:r>
              <a:rPr lang="en-US" sz="2400" dirty="0" smtClean="0">
                <a:solidFill>
                  <a:schemeClr val="bg1"/>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 </a:t>
            </a:r>
            <a:endParaRPr lang="el-GR" sz="2400" dirty="0">
              <a:solidFill>
                <a:schemeClr val="bg1"/>
              </a:solidFill>
              <a:latin typeface="Palatino Linotype" pitchFamily="18" charset="0"/>
              <a:cs typeface="Times New Roman" pitchFamily="18" charset="0"/>
            </a:endParaRPr>
          </a:p>
          <a:p>
            <a:pPr marL="400050" lvl="1" indent="0" algn="r">
              <a:buNone/>
              <a:defRPr/>
            </a:pPr>
            <a:r>
              <a:rPr lang="en-US" sz="2000" dirty="0" smtClean="0">
                <a:solidFill>
                  <a:schemeClr val="bg1"/>
                </a:solidFill>
                <a:latin typeface="Times New Roman" pitchFamily="18" charset="0"/>
                <a:cs typeface="Times New Roman" pitchFamily="18" charset="0"/>
              </a:rPr>
              <a:t>Aristotle 303a10-12</a:t>
            </a:r>
            <a:endParaRPr lang="en-US" sz="2000" dirty="0">
              <a:solidFill>
                <a:schemeClr val="bg1"/>
              </a:solidFill>
              <a:latin typeface="Times New Roman" pitchFamily="18" charset="0"/>
              <a:cs typeface="Times New Roman" pitchFamily="18" charset="0"/>
            </a:endParaRPr>
          </a:p>
        </p:txBody>
      </p:sp>
      <p:sp>
        <p:nvSpPr>
          <p:cNvPr id="4" name="TextBox 3"/>
          <p:cNvSpPr txBox="1"/>
          <p:nvPr/>
        </p:nvSpPr>
        <p:spPr>
          <a:xfrm>
            <a:off x="0" y="6150114"/>
            <a:ext cx="4419600" cy="707886"/>
          </a:xfrm>
          <a:prstGeom prst="rect">
            <a:avLst/>
          </a:prstGeom>
          <a:noFill/>
        </p:spPr>
        <p:txBody>
          <a:bodyPr wrap="square" rtlCol="0">
            <a:spAutoFit/>
          </a:bodyPr>
          <a:lstStyle/>
          <a:p>
            <a:pPr>
              <a:defRPr/>
            </a:pPr>
            <a:r>
              <a:rPr lang="el-GR" sz="2000" dirty="0">
                <a:solidFill>
                  <a:srgbClr val="FFFF00"/>
                </a:solidFill>
                <a:latin typeface="Palatino Linotype" pitchFamily="18" charset="0"/>
                <a:cs typeface="Times New Roman" pitchFamily="18" charset="0"/>
              </a:rPr>
              <a:t>ἁπλᾶ </a:t>
            </a:r>
            <a:r>
              <a:rPr lang="en-US" sz="2000" dirty="0" smtClean="0">
                <a:solidFill>
                  <a:schemeClr val="bg1"/>
                </a:solidFill>
                <a:latin typeface="Times New Roman" pitchFamily="18" charset="0"/>
                <a:cs typeface="Times New Roman" pitchFamily="18" charset="0"/>
              </a:rPr>
              <a:t>(</a:t>
            </a:r>
            <a:r>
              <a:rPr lang="en-US" sz="2000" dirty="0">
                <a:solidFill>
                  <a:schemeClr val="bg1"/>
                </a:solidFill>
                <a:latin typeface="Times New Roman" pitchFamily="18" charset="0"/>
                <a:cs typeface="Times New Roman" pitchFamily="18" charset="0"/>
              </a:rPr>
              <a:t>nom/</a:t>
            </a:r>
            <a:r>
              <a:rPr lang="en-US" sz="2000" dirty="0" err="1">
                <a:solidFill>
                  <a:schemeClr val="bg1"/>
                </a:solidFill>
                <a:latin typeface="Times New Roman" pitchFamily="18" charset="0"/>
                <a:cs typeface="Times New Roman" pitchFamily="18" charset="0"/>
              </a:rPr>
              <a:t>acc</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pl</a:t>
            </a:r>
            <a:r>
              <a:rPr lang="en-US" sz="2000" dirty="0">
                <a:solidFill>
                  <a:schemeClr val="bg1"/>
                </a:solidFill>
                <a:latin typeface="Times New Roman" pitchFamily="18" charset="0"/>
                <a:cs typeface="Times New Roman" pitchFamily="18" charset="0"/>
              </a:rPr>
              <a:t>) </a:t>
            </a:r>
            <a:r>
              <a:rPr lang="el-GR" sz="2000" dirty="0">
                <a:solidFill>
                  <a:srgbClr val="FFFF00"/>
                </a:solidFill>
                <a:latin typeface="Palatino Linotype" pitchFamily="18" charset="0"/>
                <a:cs typeface="Times New Roman" pitchFamily="18" charset="0"/>
              </a:rPr>
              <a:t>τό </a:t>
            </a:r>
            <a:r>
              <a:rPr lang="en-US" sz="2000" dirty="0" smtClean="0">
                <a:solidFill>
                  <a:schemeClr val="bg1"/>
                </a:solidFill>
                <a:latin typeface="Times New Roman" pitchFamily="18" charset="0"/>
                <a:cs typeface="Times New Roman" pitchFamily="18" charset="0"/>
              </a:rPr>
              <a:t>simple, singular</a:t>
            </a:r>
            <a:endParaRPr lang="en-US" sz="2000" dirty="0">
              <a:solidFill>
                <a:schemeClr val="bg1"/>
              </a:solidFill>
              <a:latin typeface="Times New Roman" pitchFamily="18" charset="0"/>
              <a:cs typeface="Times New Roman" pitchFamily="18" charset="0"/>
            </a:endParaRPr>
          </a:p>
          <a:p>
            <a:pPr>
              <a:defRPr/>
            </a:pPr>
            <a:r>
              <a:rPr lang="el-GR" sz="2000" dirty="0" smtClean="0">
                <a:solidFill>
                  <a:srgbClr val="FFFF00"/>
                </a:solidFill>
                <a:latin typeface="Palatino Linotype" pitchFamily="18" charset="0"/>
                <a:cs typeface="Times New Roman" pitchFamily="18" charset="0"/>
              </a:rPr>
              <a:t>ἄπειρα </a:t>
            </a:r>
            <a:r>
              <a:rPr lang="en-US" sz="2000" dirty="0" smtClean="0">
                <a:solidFill>
                  <a:schemeClr val="bg1"/>
                </a:solidFill>
                <a:latin typeface="Times New Roman" pitchFamily="18" charset="0"/>
                <a:cs typeface="Times New Roman" pitchFamily="18" charset="0"/>
              </a:rPr>
              <a:t>(</a:t>
            </a:r>
            <a:r>
              <a:rPr lang="en-US" sz="2000" dirty="0">
                <a:solidFill>
                  <a:schemeClr val="bg1"/>
                </a:solidFill>
                <a:latin typeface="Times New Roman" pitchFamily="18" charset="0"/>
                <a:cs typeface="Times New Roman" pitchFamily="18" charset="0"/>
              </a:rPr>
              <a:t>nom/</a:t>
            </a:r>
            <a:r>
              <a:rPr lang="en-US" sz="2000" dirty="0" err="1">
                <a:solidFill>
                  <a:schemeClr val="bg1"/>
                </a:solidFill>
                <a:latin typeface="Times New Roman" pitchFamily="18" charset="0"/>
                <a:cs typeface="Times New Roman" pitchFamily="18" charset="0"/>
              </a:rPr>
              <a:t>acc</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pl</a:t>
            </a:r>
            <a:r>
              <a:rPr lang="en-US" sz="2000" dirty="0">
                <a:solidFill>
                  <a:schemeClr val="bg1"/>
                </a:solidFill>
                <a:latin typeface="Times New Roman" pitchFamily="18" charset="0"/>
                <a:cs typeface="Times New Roman" pitchFamily="18" charset="0"/>
              </a:rPr>
              <a:t>) </a:t>
            </a:r>
            <a:r>
              <a:rPr lang="el-GR" sz="2000" dirty="0">
                <a:solidFill>
                  <a:srgbClr val="FFFF00"/>
                </a:solidFill>
                <a:latin typeface="Palatino Linotype" pitchFamily="18" charset="0"/>
                <a:cs typeface="Times New Roman" pitchFamily="18" charset="0"/>
              </a:rPr>
              <a:t>τό </a:t>
            </a:r>
            <a:r>
              <a:rPr lang="en-US" sz="2000" dirty="0" smtClean="0">
                <a:solidFill>
                  <a:schemeClr val="bg1"/>
                </a:solidFill>
                <a:latin typeface="Times New Roman" pitchFamily="18" charset="0"/>
                <a:cs typeface="Times New Roman" pitchFamily="18" charset="0"/>
              </a:rPr>
              <a:t>infinite</a:t>
            </a:r>
            <a:endParaRPr lang="en-US" sz="2000" dirty="0">
              <a:solidFill>
                <a:schemeClr val="bg1"/>
              </a:solidFill>
              <a:latin typeface="Times New Roman" pitchFamily="18" charset="0"/>
              <a:cs typeface="Times New Roman" pitchFamily="18" charset="0"/>
            </a:endParaRPr>
          </a:p>
        </p:txBody>
      </p:sp>
      <p:sp>
        <p:nvSpPr>
          <p:cNvPr id="5" name="TextBox 4"/>
          <p:cNvSpPr txBox="1"/>
          <p:nvPr/>
        </p:nvSpPr>
        <p:spPr>
          <a:xfrm>
            <a:off x="6477000" y="6137523"/>
            <a:ext cx="2667000" cy="707886"/>
          </a:xfrm>
          <a:prstGeom prst="rect">
            <a:avLst/>
          </a:prstGeom>
          <a:noFill/>
        </p:spPr>
        <p:txBody>
          <a:bodyPr wrap="square" rtlCol="0">
            <a:spAutoFit/>
          </a:bodyPr>
          <a:lstStyle/>
          <a:p>
            <a:pPr>
              <a:defRPr/>
            </a:pPr>
            <a:r>
              <a:rPr lang="el-GR" sz="2000" dirty="0">
                <a:solidFill>
                  <a:srgbClr val="FFFF00"/>
                </a:solidFill>
                <a:latin typeface="Palatino Linotype" pitchFamily="18" charset="0"/>
                <a:cs typeface="Times New Roman" pitchFamily="18" charset="0"/>
              </a:rPr>
              <a:t>διαφέρει </a:t>
            </a:r>
            <a:r>
              <a:rPr lang="en-US" sz="2000" dirty="0" smtClean="0">
                <a:solidFill>
                  <a:schemeClr val="bg1"/>
                </a:solidFill>
                <a:latin typeface="Times New Roman" pitchFamily="18" charset="0"/>
                <a:cs typeface="Times New Roman" pitchFamily="18" charset="0"/>
              </a:rPr>
              <a:t>(3</a:t>
            </a:r>
            <a:r>
              <a:rPr lang="en-US" sz="2000" baseline="30000" dirty="0" smtClean="0">
                <a:solidFill>
                  <a:schemeClr val="bg1"/>
                </a:solidFill>
                <a:latin typeface="Times New Roman" pitchFamily="18" charset="0"/>
                <a:cs typeface="Times New Roman" pitchFamily="18" charset="0"/>
              </a:rPr>
              <a:t>rd</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 differ</a:t>
            </a:r>
            <a:endParaRPr lang="en-US" sz="2000" dirty="0">
              <a:solidFill>
                <a:schemeClr val="bg1"/>
              </a:solidFill>
              <a:latin typeface="Times New Roman" pitchFamily="18" charset="0"/>
              <a:cs typeface="Times New Roman" pitchFamily="18" charset="0"/>
            </a:endParaRPr>
          </a:p>
          <a:p>
            <a:pPr>
              <a:defRPr/>
            </a:pPr>
            <a:r>
              <a:rPr lang="el-GR" sz="2000" dirty="0" smtClean="0">
                <a:solidFill>
                  <a:srgbClr val="FFFF00"/>
                </a:solidFill>
                <a:latin typeface="Palatino Linotype" pitchFamily="18" charset="0"/>
                <a:cs typeface="Times New Roman" pitchFamily="18" charset="0"/>
              </a:rPr>
              <a:t>σχῆμα </a:t>
            </a:r>
            <a:r>
              <a:rPr lang="el-GR" sz="2000" dirty="0">
                <a:solidFill>
                  <a:srgbClr val="FFFF00"/>
                </a:solidFill>
                <a:latin typeface="Palatino Linotype" pitchFamily="18" charset="0"/>
                <a:cs typeface="Times New Roman" pitchFamily="18" charset="0"/>
              </a:rPr>
              <a:t>–ατος τό </a:t>
            </a:r>
            <a:r>
              <a:rPr lang="en-US" sz="2000" dirty="0" smtClean="0">
                <a:solidFill>
                  <a:schemeClr val="bg1"/>
                </a:solidFill>
                <a:latin typeface="Times New Roman" pitchFamily="18" charset="0"/>
                <a:cs typeface="Times New Roman" pitchFamily="18" charset="0"/>
              </a:rPr>
              <a:t>shape</a:t>
            </a:r>
            <a:endParaRPr lang="en-US"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2003612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Aristotle is discussing respiration among sea animals. Crustaceans, he says, must expel the water that they take in with their food, and: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a:solidFill>
                  <a:schemeClr val="bg1"/>
                </a:solidFill>
                <a:latin typeface="Palatino Linotype" pitchFamily="18" charset="0"/>
                <a:cs typeface="Times New Roman" pitchFamily="18" charset="0"/>
              </a:rPr>
              <a:t>τὰ μὲν οὖν μαλακόστρακα, </a:t>
            </a:r>
          </a:p>
          <a:p>
            <a:pPr marL="400050" lvl="1" indent="0">
              <a:buNone/>
              <a:defRPr/>
            </a:pPr>
            <a:r>
              <a:rPr lang="el-GR" sz="2400" dirty="0">
                <a:solidFill>
                  <a:schemeClr val="bg1"/>
                </a:solidFill>
                <a:latin typeface="Palatino Linotype" pitchFamily="18" charset="0"/>
                <a:cs typeface="Times New Roman" pitchFamily="18" charset="0"/>
              </a:rPr>
              <a:t>οἷον οἵ τε καρκίνοι καὶ οἱ κάραβοι, </a:t>
            </a:r>
          </a:p>
          <a:p>
            <a:pPr marL="400050" lvl="1" indent="0">
              <a:buNone/>
              <a:defRPr/>
            </a:pPr>
            <a:r>
              <a:rPr lang="el-GR" sz="2400" dirty="0">
                <a:solidFill>
                  <a:schemeClr val="bg1"/>
                </a:solidFill>
                <a:latin typeface="Palatino Linotype" pitchFamily="18" charset="0"/>
                <a:cs typeface="Times New Roman" pitchFamily="18" charset="0"/>
              </a:rPr>
              <a:t>παρὰ τὰ δασέα ἀφιᾶσι τὸ ὕδωρ διὰ </a:t>
            </a:r>
            <a:r>
              <a:rPr lang="el-GR" sz="2400" dirty="0" smtClean="0">
                <a:solidFill>
                  <a:schemeClr val="bg1"/>
                </a:solidFill>
                <a:latin typeface="Palatino Linotype" pitchFamily="18" charset="0"/>
                <a:cs typeface="Times New Roman" pitchFamily="18" charset="0"/>
              </a:rPr>
              <a:t>τῶν</a:t>
            </a:r>
            <a:r>
              <a:rPr lang="en-US" sz="2400" dirty="0" smtClean="0">
                <a:solidFill>
                  <a:schemeClr val="bg1"/>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ἐπιπτυγμάτων.</a:t>
            </a:r>
            <a:r>
              <a:rPr lang="en-US" sz="2400" dirty="0" smtClean="0">
                <a:solidFill>
                  <a:schemeClr val="bg1"/>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 </a:t>
            </a:r>
            <a:endParaRPr lang="el-GR" sz="2400" dirty="0">
              <a:solidFill>
                <a:schemeClr val="bg1"/>
              </a:solidFill>
              <a:latin typeface="Palatino Linotype" pitchFamily="18" charset="0"/>
              <a:cs typeface="Times New Roman" pitchFamily="18" charset="0"/>
            </a:endParaRPr>
          </a:p>
          <a:p>
            <a:pPr marL="400050" lvl="1" indent="0" algn="r">
              <a:buNone/>
              <a:defRPr/>
            </a:pPr>
            <a:r>
              <a:rPr lang="en-US" sz="2000" dirty="0" smtClean="0">
                <a:solidFill>
                  <a:schemeClr val="bg1"/>
                </a:solidFill>
                <a:latin typeface="Times New Roman" pitchFamily="18" charset="0"/>
                <a:cs typeface="Times New Roman" pitchFamily="18" charset="0"/>
              </a:rPr>
              <a:t>Aristotle 477a2-4</a:t>
            </a:r>
            <a:endParaRPr lang="en-US" sz="2000" dirty="0">
              <a:solidFill>
                <a:schemeClr val="bg1"/>
              </a:solidFill>
              <a:latin typeface="Times New Roman" pitchFamily="18" charset="0"/>
              <a:cs typeface="Times New Roman" pitchFamily="18" charset="0"/>
            </a:endParaRPr>
          </a:p>
        </p:txBody>
      </p:sp>
      <p:sp>
        <p:nvSpPr>
          <p:cNvPr id="4" name="TextBox 3"/>
          <p:cNvSpPr txBox="1"/>
          <p:nvPr/>
        </p:nvSpPr>
        <p:spPr>
          <a:xfrm>
            <a:off x="0" y="5534561"/>
            <a:ext cx="3810000" cy="1323439"/>
          </a:xfrm>
          <a:prstGeom prst="rect">
            <a:avLst/>
          </a:prstGeom>
          <a:noFill/>
        </p:spPr>
        <p:txBody>
          <a:bodyPr wrap="square" rtlCol="0">
            <a:spAutoFit/>
          </a:bodyPr>
          <a:lstStyle/>
          <a:p>
            <a:pPr>
              <a:defRPr/>
            </a:pPr>
            <a:r>
              <a:rPr lang="el-GR" sz="2000" dirty="0">
                <a:solidFill>
                  <a:srgbClr val="FFFF00"/>
                </a:solidFill>
                <a:latin typeface="Palatino Linotype" pitchFamily="18" charset="0"/>
                <a:cs typeface="Times New Roman" pitchFamily="18" charset="0"/>
              </a:rPr>
              <a:t>δασέα </a:t>
            </a:r>
            <a:r>
              <a:rPr lang="en-US" sz="2000" dirty="0" smtClean="0">
                <a:solidFill>
                  <a:schemeClr val="bg1"/>
                </a:solidFill>
                <a:latin typeface="Times New Roman" pitchFamily="18" charset="0"/>
                <a:cs typeface="Times New Roman" pitchFamily="18" charset="0"/>
              </a:rPr>
              <a:t>(</a:t>
            </a:r>
            <a:r>
              <a:rPr lang="en-US" sz="2000" dirty="0">
                <a:solidFill>
                  <a:schemeClr val="bg1"/>
                </a:solidFill>
                <a:latin typeface="Times New Roman" pitchFamily="18" charset="0"/>
                <a:cs typeface="Times New Roman" pitchFamily="18" charset="0"/>
              </a:rPr>
              <a:t>nom/</a:t>
            </a:r>
            <a:r>
              <a:rPr lang="en-US" sz="2000" dirty="0" err="1">
                <a:solidFill>
                  <a:schemeClr val="bg1"/>
                </a:solidFill>
                <a:latin typeface="Times New Roman" pitchFamily="18" charset="0"/>
                <a:cs typeface="Times New Roman" pitchFamily="18" charset="0"/>
              </a:rPr>
              <a:t>acc</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pl</a:t>
            </a:r>
            <a:r>
              <a:rPr lang="en-US" sz="2000" dirty="0">
                <a:solidFill>
                  <a:schemeClr val="bg1"/>
                </a:solidFill>
                <a:latin typeface="Times New Roman" pitchFamily="18" charset="0"/>
                <a:cs typeface="Times New Roman" pitchFamily="18" charset="0"/>
              </a:rPr>
              <a:t>) </a:t>
            </a:r>
            <a:r>
              <a:rPr lang="el-GR" sz="2000" dirty="0">
                <a:solidFill>
                  <a:srgbClr val="FFFF00"/>
                </a:solidFill>
                <a:latin typeface="Palatino Linotype" pitchFamily="18" charset="0"/>
                <a:cs typeface="Times New Roman" pitchFamily="18" charset="0"/>
              </a:rPr>
              <a:t>τό </a:t>
            </a:r>
            <a:r>
              <a:rPr lang="en-US" sz="2000" dirty="0" smtClean="0">
                <a:solidFill>
                  <a:schemeClr val="bg1"/>
                </a:solidFill>
                <a:latin typeface="Times New Roman" pitchFamily="18" charset="0"/>
                <a:cs typeface="Times New Roman" pitchFamily="18" charset="0"/>
              </a:rPr>
              <a:t>hairy (part)</a:t>
            </a:r>
            <a:endParaRPr lang="en-US" sz="2000" dirty="0">
              <a:solidFill>
                <a:schemeClr val="bg1"/>
              </a:solidFill>
              <a:latin typeface="Times New Roman" pitchFamily="18" charset="0"/>
              <a:cs typeface="Times New Roman" pitchFamily="18" charset="0"/>
            </a:endParaRPr>
          </a:p>
          <a:p>
            <a:pPr>
              <a:defRPr/>
            </a:pPr>
            <a:r>
              <a:rPr lang="el-GR" sz="2000" dirty="0" smtClean="0">
                <a:solidFill>
                  <a:srgbClr val="FFFF00"/>
                </a:solidFill>
                <a:latin typeface="Palatino Linotype" pitchFamily="18" charset="0"/>
                <a:cs typeface="Times New Roman" pitchFamily="18" charset="0"/>
              </a:rPr>
              <a:t>ἐπίπτυγμα </a:t>
            </a:r>
            <a:r>
              <a:rPr lang="el-GR" sz="2000" dirty="0">
                <a:solidFill>
                  <a:srgbClr val="FFFF00"/>
                </a:solidFill>
                <a:latin typeface="Palatino Linotype" pitchFamily="18" charset="0"/>
                <a:cs typeface="Times New Roman" pitchFamily="18" charset="0"/>
              </a:rPr>
              <a:t>–ατος τό </a:t>
            </a:r>
            <a:r>
              <a:rPr lang="en-US" sz="2000" dirty="0" smtClean="0">
                <a:solidFill>
                  <a:schemeClr val="bg1"/>
                </a:solidFill>
                <a:latin typeface="Times New Roman" pitchFamily="18" charset="0"/>
                <a:cs typeface="Times New Roman" pitchFamily="18" charset="0"/>
              </a:rPr>
              <a:t>fold, flap</a:t>
            </a:r>
            <a:endParaRPr lang="en-US" sz="2000" dirty="0">
              <a:solidFill>
                <a:schemeClr val="bg1"/>
              </a:solidFill>
              <a:latin typeface="Times New Roman" pitchFamily="18" charset="0"/>
              <a:cs typeface="Times New Roman" pitchFamily="18" charset="0"/>
            </a:endParaRPr>
          </a:p>
          <a:p>
            <a:pPr>
              <a:defRPr/>
            </a:pPr>
            <a:r>
              <a:rPr lang="el-GR" sz="2000" dirty="0" smtClean="0">
                <a:solidFill>
                  <a:srgbClr val="FFFF00"/>
                </a:solidFill>
                <a:latin typeface="Palatino Linotype" pitchFamily="18" charset="0"/>
                <a:cs typeface="Times New Roman" pitchFamily="18" charset="0"/>
              </a:rPr>
              <a:t>κάραβοι </a:t>
            </a:r>
            <a:r>
              <a:rPr lang="en-US" sz="2000" dirty="0" smtClean="0">
                <a:solidFill>
                  <a:schemeClr val="bg1"/>
                </a:solidFill>
                <a:latin typeface="Times New Roman" pitchFamily="18" charset="0"/>
                <a:cs typeface="Times New Roman" pitchFamily="18" charset="0"/>
              </a:rPr>
              <a:t>(</a:t>
            </a:r>
            <a:r>
              <a:rPr lang="en-US" sz="2000" dirty="0">
                <a:solidFill>
                  <a:schemeClr val="bg1"/>
                </a:solidFill>
                <a:latin typeface="Times New Roman" pitchFamily="18" charset="0"/>
                <a:cs typeface="Times New Roman" pitchFamily="18" charset="0"/>
              </a:rPr>
              <a:t>nom </a:t>
            </a:r>
            <a:r>
              <a:rPr lang="en-US" sz="2000" dirty="0" err="1">
                <a:solidFill>
                  <a:schemeClr val="bg1"/>
                </a:solidFill>
                <a:latin typeface="Times New Roman" pitchFamily="18" charset="0"/>
                <a:cs typeface="Times New Roman" pitchFamily="18" charset="0"/>
              </a:rPr>
              <a:t>pl</a:t>
            </a:r>
            <a:r>
              <a:rPr lang="en-US" sz="2000" dirty="0">
                <a:solidFill>
                  <a:schemeClr val="bg1"/>
                </a:solidFill>
                <a:latin typeface="Times New Roman" pitchFamily="18" charset="0"/>
                <a:cs typeface="Times New Roman" pitchFamily="18" charset="0"/>
              </a:rPr>
              <a:t>) </a:t>
            </a:r>
            <a:r>
              <a:rPr lang="el-GR" sz="2000" dirty="0">
                <a:solidFill>
                  <a:srgbClr val="FFFF00"/>
                </a:solidFill>
                <a:latin typeface="Palatino Linotype" pitchFamily="18" charset="0"/>
                <a:cs typeface="Times New Roman" pitchFamily="18" charset="0"/>
              </a:rPr>
              <a:t>ὁ </a:t>
            </a:r>
            <a:r>
              <a:rPr lang="en-US" sz="2000" dirty="0" smtClean="0">
                <a:solidFill>
                  <a:schemeClr val="bg1"/>
                </a:solidFill>
                <a:latin typeface="Times New Roman" pitchFamily="18" charset="0"/>
                <a:cs typeface="Times New Roman" pitchFamily="18" charset="0"/>
              </a:rPr>
              <a:t>crab</a:t>
            </a:r>
          </a:p>
          <a:p>
            <a:pPr>
              <a:defRPr/>
            </a:pPr>
            <a:r>
              <a:rPr lang="el-GR" sz="2000" dirty="0">
                <a:solidFill>
                  <a:srgbClr val="FFFF00"/>
                </a:solidFill>
                <a:latin typeface="Palatino Linotype" pitchFamily="18" charset="0"/>
                <a:cs typeface="Times New Roman" pitchFamily="18" charset="0"/>
              </a:rPr>
              <a:t>καρκίνοι </a:t>
            </a:r>
            <a:r>
              <a:rPr lang="en-US" sz="2000" dirty="0" smtClean="0">
                <a:solidFill>
                  <a:schemeClr val="bg1"/>
                </a:solidFill>
                <a:latin typeface="Times New Roman" pitchFamily="18" charset="0"/>
                <a:cs typeface="Times New Roman" pitchFamily="18" charset="0"/>
              </a:rPr>
              <a:t>(</a:t>
            </a:r>
            <a:r>
              <a:rPr lang="en-US" sz="2000" dirty="0">
                <a:solidFill>
                  <a:schemeClr val="bg1"/>
                </a:solidFill>
                <a:latin typeface="Times New Roman" pitchFamily="18" charset="0"/>
                <a:cs typeface="Times New Roman" pitchFamily="18" charset="0"/>
              </a:rPr>
              <a:t>nom </a:t>
            </a:r>
            <a:r>
              <a:rPr lang="en-US" sz="2000" dirty="0" err="1">
                <a:solidFill>
                  <a:schemeClr val="bg1"/>
                </a:solidFill>
                <a:latin typeface="Times New Roman" pitchFamily="18" charset="0"/>
                <a:cs typeface="Times New Roman" pitchFamily="18" charset="0"/>
              </a:rPr>
              <a:t>pl</a:t>
            </a:r>
            <a:r>
              <a:rPr lang="en-US" sz="2000" dirty="0">
                <a:solidFill>
                  <a:schemeClr val="bg1"/>
                </a:solidFill>
                <a:latin typeface="Times New Roman" pitchFamily="18" charset="0"/>
                <a:cs typeface="Times New Roman" pitchFamily="18" charset="0"/>
              </a:rPr>
              <a:t>) </a:t>
            </a:r>
            <a:r>
              <a:rPr lang="el-GR" sz="2000" dirty="0">
                <a:solidFill>
                  <a:srgbClr val="FFFF00"/>
                </a:solidFill>
                <a:latin typeface="Palatino Linotype" pitchFamily="18" charset="0"/>
                <a:cs typeface="Times New Roman" pitchFamily="18" charset="0"/>
              </a:rPr>
              <a:t>ὁ </a:t>
            </a:r>
            <a:r>
              <a:rPr lang="en-US" sz="2000" dirty="0" smtClean="0">
                <a:solidFill>
                  <a:schemeClr val="bg1"/>
                </a:solidFill>
                <a:latin typeface="Times New Roman" pitchFamily="18" charset="0"/>
                <a:cs typeface="Times New Roman" pitchFamily="18" charset="0"/>
              </a:rPr>
              <a:t>crawfish</a:t>
            </a:r>
            <a:endParaRPr lang="el-GR" sz="2000" dirty="0">
              <a:solidFill>
                <a:schemeClr val="bg1"/>
              </a:solidFill>
              <a:latin typeface="Times New Roman" pitchFamily="18" charset="0"/>
              <a:cs typeface="Times New Roman" pitchFamily="18" charset="0"/>
            </a:endParaRPr>
          </a:p>
        </p:txBody>
      </p:sp>
      <p:sp>
        <p:nvSpPr>
          <p:cNvPr id="5" name="TextBox 4"/>
          <p:cNvSpPr txBox="1"/>
          <p:nvPr/>
        </p:nvSpPr>
        <p:spPr>
          <a:xfrm>
            <a:off x="4276725" y="5842337"/>
            <a:ext cx="4876800" cy="1015663"/>
          </a:xfrm>
          <a:prstGeom prst="rect">
            <a:avLst/>
          </a:prstGeom>
          <a:noFill/>
        </p:spPr>
        <p:txBody>
          <a:bodyPr wrap="square" rtlCol="0">
            <a:spAutoFit/>
          </a:bodyPr>
          <a:lstStyle/>
          <a:p>
            <a:pPr>
              <a:defRPr/>
            </a:pPr>
            <a:r>
              <a:rPr lang="el-GR" sz="2000" dirty="0" smtClean="0">
                <a:solidFill>
                  <a:srgbClr val="FFFF00"/>
                </a:solidFill>
                <a:latin typeface="Palatino Linotype" pitchFamily="18" charset="0"/>
                <a:cs typeface="Times New Roman" pitchFamily="18" charset="0"/>
              </a:rPr>
              <a:t>μαλακόστρακα </a:t>
            </a:r>
            <a:r>
              <a:rPr lang="en-US" sz="2000" dirty="0">
                <a:solidFill>
                  <a:schemeClr val="bg1"/>
                </a:solidFill>
                <a:latin typeface="Times New Roman" pitchFamily="18" charset="0"/>
                <a:cs typeface="Times New Roman" pitchFamily="18" charset="0"/>
              </a:rPr>
              <a:t>(nom/</a:t>
            </a:r>
            <a:r>
              <a:rPr lang="en-US" sz="2000" dirty="0" err="1">
                <a:solidFill>
                  <a:schemeClr val="bg1"/>
                </a:solidFill>
                <a:latin typeface="Times New Roman" pitchFamily="18" charset="0"/>
                <a:cs typeface="Times New Roman" pitchFamily="18" charset="0"/>
              </a:rPr>
              <a:t>acc</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pl</a:t>
            </a:r>
            <a:r>
              <a:rPr lang="en-US" sz="2000" dirty="0">
                <a:solidFill>
                  <a:schemeClr val="bg1"/>
                </a:solidFill>
                <a:latin typeface="Times New Roman" pitchFamily="18" charset="0"/>
                <a:cs typeface="Times New Roman" pitchFamily="18" charset="0"/>
              </a:rPr>
              <a:t>) </a:t>
            </a:r>
            <a:r>
              <a:rPr lang="el-GR" sz="2000" dirty="0">
                <a:solidFill>
                  <a:srgbClr val="FFFF00"/>
                </a:solidFill>
                <a:latin typeface="Palatino Linotype" pitchFamily="18" charset="0"/>
                <a:cs typeface="Times New Roman" pitchFamily="18" charset="0"/>
              </a:rPr>
              <a:t>τό </a:t>
            </a:r>
            <a:r>
              <a:rPr lang="en-US" sz="2000" dirty="0" smtClean="0">
                <a:solidFill>
                  <a:schemeClr val="bg1"/>
                </a:solidFill>
                <a:latin typeface="Times New Roman" pitchFamily="18" charset="0"/>
                <a:cs typeface="Times New Roman" pitchFamily="18" charset="0"/>
              </a:rPr>
              <a:t>crustacean </a:t>
            </a:r>
          </a:p>
          <a:p>
            <a:pPr>
              <a:defRPr/>
            </a:pPr>
            <a:r>
              <a:rPr lang="el-GR" sz="2000" dirty="0" smtClean="0">
                <a:solidFill>
                  <a:srgbClr val="FFFF00"/>
                </a:solidFill>
                <a:latin typeface="Palatino Linotype" pitchFamily="18" charset="0"/>
                <a:cs typeface="Times New Roman" pitchFamily="18" charset="0"/>
              </a:rPr>
              <a:t>οἷον</a:t>
            </a:r>
            <a:r>
              <a:rPr lang="en-US" sz="2000" dirty="0" smtClean="0">
                <a:solidFill>
                  <a:srgbClr val="FFFF00"/>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for example</a:t>
            </a:r>
            <a:endParaRPr lang="en-US" sz="2000" dirty="0">
              <a:solidFill>
                <a:schemeClr val="bg1"/>
              </a:solidFill>
              <a:latin typeface="Times New Roman" pitchFamily="18" charset="0"/>
              <a:cs typeface="Times New Roman" pitchFamily="18" charset="0"/>
            </a:endParaRPr>
          </a:p>
          <a:p>
            <a:pPr>
              <a:defRPr/>
            </a:pPr>
            <a:r>
              <a:rPr lang="el-GR" sz="2000" dirty="0">
                <a:solidFill>
                  <a:srgbClr val="FFFF00"/>
                </a:solidFill>
                <a:latin typeface="Palatino Linotype" pitchFamily="18" charset="0"/>
                <a:cs typeface="Times New Roman" pitchFamily="18" charset="0"/>
              </a:rPr>
              <a:t>ὕδωρ, ὕδατος τό </a:t>
            </a:r>
            <a:r>
              <a:rPr lang="en-US" sz="2000" dirty="0">
                <a:solidFill>
                  <a:schemeClr val="bg1"/>
                </a:solidFill>
                <a:latin typeface="Times New Roman" pitchFamily="18" charset="0"/>
                <a:cs typeface="Times New Roman" pitchFamily="18" charset="0"/>
              </a:rPr>
              <a:t>water</a:t>
            </a:r>
            <a:endParaRPr lang="el-GR"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42391342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Aristotle reports on the pain a female heron feels during copulation: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a:solidFill>
                  <a:schemeClr val="bg1"/>
                </a:solidFill>
                <a:latin typeface="Palatino Linotype" pitchFamily="18" charset="0"/>
                <a:cs typeface="Times New Roman" pitchFamily="18" charset="0"/>
              </a:rPr>
              <a:t>κράζει τε γὰρ καὶ αἷμα, ὡς φασίν, ἀφίησιν ἐκ τῶν </a:t>
            </a:r>
            <a:r>
              <a:rPr lang="el-GR" sz="2400" dirty="0" smtClean="0">
                <a:solidFill>
                  <a:schemeClr val="bg1"/>
                </a:solidFill>
                <a:latin typeface="Palatino Linotype" pitchFamily="18" charset="0"/>
                <a:cs typeface="Times New Roman" pitchFamily="18" charset="0"/>
              </a:rPr>
              <a:t>ὀφθαλμῶν</a:t>
            </a:r>
            <a:r>
              <a:rPr lang="en-US" sz="2400" dirty="0" smtClean="0">
                <a:solidFill>
                  <a:schemeClr val="bg1"/>
                </a:solidFill>
                <a:latin typeface="Palatino Linotype" pitchFamily="18" charset="0"/>
                <a:cs typeface="Times New Roman" pitchFamily="18" charset="0"/>
              </a:rPr>
              <a:t>..</a:t>
            </a:r>
            <a:r>
              <a:rPr lang="el-GR" sz="2400" dirty="0" smtClean="0">
                <a:solidFill>
                  <a:schemeClr val="bg1"/>
                </a:solidFill>
                <a:latin typeface="Palatino Linotype" pitchFamily="18" charset="0"/>
                <a:cs typeface="Times New Roman" pitchFamily="18" charset="0"/>
              </a:rPr>
              <a:t>.</a:t>
            </a:r>
            <a:r>
              <a:rPr lang="en-US" sz="2400" dirty="0" smtClean="0">
                <a:solidFill>
                  <a:schemeClr val="bg1"/>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 </a:t>
            </a:r>
            <a:endParaRPr lang="el-GR" sz="2400" dirty="0">
              <a:solidFill>
                <a:schemeClr val="bg1"/>
              </a:solidFill>
              <a:latin typeface="Palatino Linotype" pitchFamily="18" charset="0"/>
              <a:cs typeface="Times New Roman" pitchFamily="18" charset="0"/>
            </a:endParaRPr>
          </a:p>
          <a:p>
            <a:pPr marL="400050" lvl="1" indent="0" algn="r">
              <a:buNone/>
              <a:defRPr/>
            </a:pPr>
            <a:r>
              <a:rPr lang="en-US" sz="2000" dirty="0" smtClean="0">
                <a:solidFill>
                  <a:schemeClr val="bg1"/>
                </a:solidFill>
                <a:latin typeface="Times New Roman" pitchFamily="18" charset="0"/>
                <a:cs typeface="Times New Roman" pitchFamily="18" charset="0"/>
              </a:rPr>
              <a:t>Aristotle 483b15-17</a:t>
            </a:r>
            <a:endParaRPr lang="en-US" sz="2000" dirty="0">
              <a:solidFill>
                <a:schemeClr val="bg1"/>
              </a:solidFill>
              <a:latin typeface="Times New Roman" pitchFamily="18" charset="0"/>
              <a:cs typeface="Times New Roman" pitchFamily="18" charset="0"/>
            </a:endParaRPr>
          </a:p>
        </p:txBody>
      </p:sp>
      <p:sp>
        <p:nvSpPr>
          <p:cNvPr id="4" name="TextBox 3"/>
          <p:cNvSpPr txBox="1"/>
          <p:nvPr/>
        </p:nvSpPr>
        <p:spPr>
          <a:xfrm>
            <a:off x="-9525" y="6445924"/>
            <a:ext cx="2362200" cy="400110"/>
          </a:xfrm>
          <a:prstGeom prst="rect">
            <a:avLst/>
          </a:prstGeom>
          <a:noFill/>
        </p:spPr>
        <p:txBody>
          <a:bodyPr wrap="square" rtlCol="0">
            <a:spAutoFit/>
          </a:bodyPr>
          <a:lstStyle/>
          <a:p>
            <a:pPr>
              <a:defRPr/>
            </a:pPr>
            <a:r>
              <a:rPr lang="el-GR" sz="2000" dirty="0" smtClean="0">
                <a:solidFill>
                  <a:srgbClr val="FFFF00"/>
                </a:solidFill>
                <a:latin typeface="Palatino Linotype" pitchFamily="18" charset="0"/>
                <a:cs typeface="Times New Roman" pitchFamily="18" charset="0"/>
              </a:rPr>
              <a:t>κράζει </a:t>
            </a:r>
            <a:r>
              <a:rPr lang="en-US" sz="2000" dirty="0" smtClean="0">
                <a:solidFill>
                  <a:schemeClr val="bg1"/>
                </a:solidFill>
                <a:latin typeface="Times New Roman" pitchFamily="18" charset="0"/>
                <a:cs typeface="Times New Roman" pitchFamily="18" charset="0"/>
              </a:rPr>
              <a:t>(3</a:t>
            </a:r>
            <a:r>
              <a:rPr lang="en-US" sz="2000" baseline="30000" dirty="0" smtClean="0">
                <a:solidFill>
                  <a:schemeClr val="bg1"/>
                </a:solidFill>
                <a:latin typeface="Times New Roman" pitchFamily="18" charset="0"/>
                <a:cs typeface="Times New Roman" pitchFamily="18" charset="0"/>
              </a:rPr>
              <a:t>rd</a:t>
            </a:r>
            <a:r>
              <a:rPr lang="en-US" sz="2000" dirty="0" smtClean="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sg</a:t>
            </a:r>
            <a:r>
              <a:rPr lang="en-US" sz="2000" dirty="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cries </a:t>
            </a:r>
            <a:endParaRPr lang="en-US" sz="2000" dirty="0">
              <a:solidFill>
                <a:schemeClr val="bg1"/>
              </a:solidFill>
              <a:latin typeface="Times New Roman" pitchFamily="18" charset="0"/>
              <a:cs typeface="Times New Roman" pitchFamily="18" charset="0"/>
            </a:endParaRPr>
          </a:p>
        </p:txBody>
      </p:sp>
      <p:sp>
        <p:nvSpPr>
          <p:cNvPr id="5" name="TextBox 4"/>
          <p:cNvSpPr txBox="1"/>
          <p:nvPr/>
        </p:nvSpPr>
        <p:spPr>
          <a:xfrm>
            <a:off x="5943600" y="6440447"/>
            <a:ext cx="3200400" cy="400110"/>
          </a:xfrm>
          <a:prstGeom prst="rect">
            <a:avLst/>
          </a:prstGeom>
          <a:noFill/>
        </p:spPr>
        <p:txBody>
          <a:bodyPr wrap="square" rtlCol="0">
            <a:spAutoFit/>
          </a:bodyPr>
          <a:lstStyle/>
          <a:p>
            <a:pPr>
              <a:defRPr/>
            </a:pPr>
            <a:r>
              <a:rPr lang="el-GR" sz="2000" dirty="0" smtClean="0">
                <a:solidFill>
                  <a:srgbClr val="FFFF00"/>
                </a:solidFill>
                <a:latin typeface="Palatino Linotype" pitchFamily="18" charset="0"/>
                <a:cs typeface="Times New Roman" pitchFamily="18" charset="0"/>
              </a:rPr>
              <a:t>ὀφθαλμῶν </a:t>
            </a:r>
            <a:r>
              <a:rPr lang="en-US" sz="2000" dirty="0" smtClean="0">
                <a:solidFill>
                  <a:schemeClr val="bg1"/>
                </a:solidFill>
                <a:latin typeface="Times New Roman" pitchFamily="18" charset="0"/>
                <a:cs typeface="Times New Roman" pitchFamily="18" charset="0"/>
              </a:rPr>
              <a:t>(gen </a:t>
            </a:r>
            <a:r>
              <a:rPr lang="en-US" sz="2000" dirty="0" err="1" smtClean="0">
                <a:solidFill>
                  <a:schemeClr val="bg1"/>
                </a:solidFill>
                <a:latin typeface="Times New Roman" pitchFamily="18" charset="0"/>
                <a:cs typeface="Times New Roman" pitchFamily="18" charset="0"/>
              </a:rPr>
              <a:t>pl</a:t>
            </a:r>
            <a:r>
              <a:rPr lang="en-US" sz="2000" dirty="0" smtClean="0">
                <a:solidFill>
                  <a:schemeClr val="bg1"/>
                </a:solidFill>
                <a:latin typeface="Times New Roman" pitchFamily="18" charset="0"/>
                <a:cs typeface="Times New Roman" pitchFamily="18" charset="0"/>
              </a:rPr>
              <a:t>)</a:t>
            </a:r>
            <a:r>
              <a:rPr lang="el-GR" sz="2000" dirty="0" smtClean="0">
                <a:solidFill>
                  <a:srgbClr val="FFFF00"/>
                </a:solidFill>
                <a:latin typeface="Palatino Linotype" pitchFamily="18" charset="0"/>
                <a:cs typeface="Times New Roman" pitchFamily="18" charset="0"/>
              </a:rPr>
              <a:t> </a:t>
            </a:r>
            <a:r>
              <a:rPr lang="el-GR" sz="2000" dirty="0">
                <a:solidFill>
                  <a:srgbClr val="FFFF00"/>
                </a:solidFill>
                <a:latin typeface="Palatino Linotype" pitchFamily="18" charset="0"/>
                <a:cs typeface="Times New Roman" pitchFamily="18" charset="0"/>
              </a:rPr>
              <a:t>ὁ </a:t>
            </a:r>
            <a:r>
              <a:rPr lang="en-US" sz="2000" dirty="0" smtClean="0">
                <a:solidFill>
                  <a:schemeClr val="bg1"/>
                </a:solidFill>
                <a:latin typeface="Times New Roman" pitchFamily="18" charset="0"/>
                <a:cs typeface="Times New Roman" pitchFamily="18" charset="0"/>
              </a:rPr>
              <a:t>eyes</a:t>
            </a:r>
            <a:endParaRPr lang="el-GR"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558151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From a report on white bears in the region of </a:t>
            </a:r>
            <a:r>
              <a:rPr lang="en-US" sz="2000" dirty="0" err="1" smtClean="0">
                <a:solidFill>
                  <a:schemeClr val="bg1"/>
                </a:solidFill>
                <a:latin typeface="Times New Roman" pitchFamily="18" charset="0"/>
                <a:cs typeface="Times New Roman" pitchFamily="18" charset="0"/>
              </a:rPr>
              <a:t>Mysia</a:t>
            </a:r>
            <a:r>
              <a:rPr lang="en-US" sz="2000" dirty="0" smtClean="0">
                <a:solidFill>
                  <a:schemeClr val="bg1"/>
                </a:solidFill>
                <a:latin typeface="Times New Roman" pitchFamily="18" charset="0"/>
                <a:cs typeface="Times New Roman" pitchFamily="18" charset="0"/>
              </a:rPr>
              <a:t>. Whenever anyone comes near them,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a:solidFill>
                  <a:schemeClr val="bg1"/>
                </a:solidFill>
                <a:latin typeface="Palatino Linotype" pitchFamily="18" charset="0"/>
                <a:cs typeface="Times New Roman" pitchFamily="18" charset="0"/>
              </a:rPr>
              <a:t>ἀφιᾶσιν ἐκ τοῦ στόματος φλέγμα πάμπολύ τι, </a:t>
            </a:r>
            <a:endParaRPr lang="en-US" sz="2400" dirty="0" smtClean="0">
              <a:solidFill>
                <a:schemeClr val="bg1"/>
              </a:solidFill>
              <a:latin typeface="Palatino Linotype" pitchFamily="18" charset="0"/>
              <a:cs typeface="Times New Roman" pitchFamily="18" charset="0"/>
            </a:endParaRPr>
          </a:p>
          <a:p>
            <a:pPr marL="400050" lvl="1" indent="0">
              <a:buNone/>
              <a:defRPr/>
            </a:pPr>
            <a:r>
              <a:rPr lang="el-GR" sz="2400" dirty="0" smtClean="0">
                <a:solidFill>
                  <a:schemeClr val="bg1"/>
                </a:solidFill>
                <a:latin typeface="Palatino Linotype" pitchFamily="18" charset="0"/>
                <a:cs typeface="Times New Roman" pitchFamily="18" charset="0"/>
              </a:rPr>
              <a:t>ὡς </a:t>
            </a:r>
            <a:r>
              <a:rPr lang="el-GR" sz="2400" dirty="0">
                <a:solidFill>
                  <a:schemeClr val="bg1"/>
                </a:solidFill>
                <a:latin typeface="Palatino Linotype" pitchFamily="18" charset="0"/>
                <a:cs typeface="Times New Roman" pitchFamily="18" charset="0"/>
              </a:rPr>
              <a:t>ἔοικεν,</a:t>
            </a:r>
          </a:p>
          <a:p>
            <a:pPr marL="400050" lvl="1" indent="0">
              <a:buNone/>
              <a:defRPr/>
            </a:pPr>
            <a:r>
              <a:rPr lang="el-GR" sz="2400" dirty="0">
                <a:solidFill>
                  <a:schemeClr val="bg1"/>
                </a:solidFill>
                <a:latin typeface="Palatino Linotype" pitchFamily="18" charset="0"/>
                <a:cs typeface="Times New Roman" pitchFamily="18" charset="0"/>
              </a:rPr>
              <a:t>ὃ προσφυσᾷ πρὸς τὰ πρόσωπα τῶν κυνῶν, </a:t>
            </a:r>
            <a:endParaRPr lang="en-US" sz="2400" dirty="0" smtClean="0">
              <a:solidFill>
                <a:schemeClr val="bg1"/>
              </a:solidFill>
              <a:latin typeface="Palatino Linotype" pitchFamily="18" charset="0"/>
              <a:cs typeface="Times New Roman" pitchFamily="18" charset="0"/>
            </a:endParaRPr>
          </a:p>
          <a:p>
            <a:pPr marL="400050" lvl="1" indent="0">
              <a:buNone/>
              <a:defRPr/>
            </a:pPr>
            <a:r>
              <a:rPr lang="el-GR" sz="2400" dirty="0" smtClean="0">
                <a:solidFill>
                  <a:schemeClr val="bg1"/>
                </a:solidFill>
                <a:latin typeface="Palatino Linotype" pitchFamily="18" charset="0"/>
                <a:cs typeface="Times New Roman" pitchFamily="18" charset="0"/>
              </a:rPr>
              <a:t>ὡσαύτως </a:t>
            </a:r>
            <a:r>
              <a:rPr lang="el-GR" sz="2400" dirty="0">
                <a:solidFill>
                  <a:schemeClr val="bg1"/>
                </a:solidFill>
                <a:latin typeface="Palatino Linotype" pitchFamily="18" charset="0"/>
                <a:cs typeface="Times New Roman" pitchFamily="18" charset="0"/>
              </a:rPr>
              <a:t>δὲ καὶ τῶν </a:t>
            </a:r>
            <a:r>
              <a:rPr lang="el-GR" sz="2400" dirty="0" smtClean="0">
                <a:solidFill>
                  <a:schemeClr val="bg1"/>
                </a:solidFill>
                <a:latin typeface="Palatino Linotype" pitchFamily="18" charset="0"/>
                <a:cs typeface="Times New Roman" pitchFamily="18" charset="0"/>
              </a:rPr>
              <a:t>ἀνθρώπων</a:t>
            </a:r>
            <a:r>
              <a:rPr lang="en-US" sz="2400" dirty="0" smtClean="0">
                <a:solidFill>
                  <a:schemeClr val="bg1"/>
                </a:solidFill>
                <a:latin typeface="Palatino Linotype" pitchFamily="18" charset="0"/>
                <a:cs typeface="Times New Roman" pitchFamily="18" charset="0"/>
              </a:rPr>
              <a:t>… </a:t>
            </a:r>
            <a:endParaRPr lang="el-GR" sz="2400" dirty="0">
              <a:solidFill>
                <a:schemeClr val="bg1"/>
              </a:solidFill>
              <a:latin typeface="Palatino Linotype" pitchFamily="18" charset="0"/>
              <a:cs typeface="Times New Roman" pitchFamily="18" charset="0"/>
            </a:endParaRPr>
          </a:p>
          <a:p>
            <a:pPr marL="400050" lvl="1" indent="0" algn="r">
              <a:buNone/>
              <a:defRPr/>
            </a:pPr>
            <a:r>
              <a:rPr lang="en-US" sz="2000" dirty="0" smtClean="0">
                <a:solidFill>
                  <a:schemeClr val="bg1"/>
                </a:solidFill>
                <a:latin typeface="Times New Roman" pitchFamily="18" charset="0"/>
                <a:cs typeface="Times New Roman" pitchFamily="18" charset="0"/>
              </a:rPr>
              <a:t>Aristotle 845a21-23</a:t>
            </a:r>
            <a:endParaRPr lang="en-US" sz="2000" dirty="0">
              <a:solidFill>
                <a:schemeClr val="bg1"/>
              </a:solidFill>
              <a:latin typeface="Times New Roman" pitchFamily="18" charset="0"/>
              <a:cs typeface="Times New Roman" pitchFamily="18" charset="0"/>
            </a:endParaRPr>
          </a:p>
        </p:txBody>
      </p:sp>
      <p:sp>
        <p:nvSpPr>
          <p:cNvPr id="4" name="TextBox 3"/>
          <p:cNvSpPr txBox="1"/>
          <p:nvPr/>
        </p:nvSpPr>
        <p:spPr>
          <a:xfrm>
            <a:off x="-28575" y="5534561"/>
            <a:ext cx="4200526" cy="1323439"/>
          </a:xfrm>
          <a:prstGeom prst="rect">
            <a:avLst/>
          </a:prstGeom>
          <a:noFill/>
        </p:spPr>
        <p:txBody>
          <a:bodyPr wrap="square" rtlCol="0">
            <a:spAutoFit/>
          </a:bodyPr>
          <a:lstStyle/>
          <a:p>
            <a:pPr>
              <a:defRPr/>
            </a:pPr>
            <a:r>
              <a:rPr lang="el-GR" sz="2000" dirty="0" smtClean="0">
                <a:solidFill>
                  <a:srgbClr val="FFFF00"/>
                </a:solidFill>
                <a:latin typeface="Palatino Linotype" pitchFamily="18" charset="0"/>
                <a:cs typeface="Times New Roman" pitchFamily="18" charset="0"/>
              </a:rPr>
              <a:t>ἀνθρώπων </a:t>
            </a:r>
            <a:r>
              <a:rPr lang="en-US" sz="2000" dirty="0" smtClean="0">
                <a:solidFill>
                  <a:schemeClr val="bg1"/>
                </a:solidFill>
                <a:latin typeface="Times New Roman" pitchFamily="18" charset="0"/>
                <a:cs typeface="Times New Roman" pitchFamily="18" charset="0"/>
              </a:rPr>
              <a:t>(</a:t>
            </a:r>
            <a:r>
              <a:rPr lang="en-US" sz="2000" dirty="0">
                <a:solidFill>
                  <a:schemeClr val="bg1"/>
                </a:solidFill>
                <a:latin typeface="Times New Roman" pitchFamily="18" charset="0"/>
                <a:cs typeface="Times New Roman" pitchFamily="18" charset="0"/>
              </a:rPr>
              <a:t>gen </a:t>
            </a:r>
            <a:r>
              <a:rPr lang="en-US" sz="2000" dirty="0" err="1">
                <a:solidFill>
                  <a:schemeClr val="bg1"/>
                </a:solidFill>
                <a:latin typeface="Times New Roman" pitchFamily="18" charset="0"/>
                <a:cs typeface="Times New Roman" pitchFamily="18" charset="0"/>
              </a:rPr>
              <a:t>pl</a:t>
            </a:r>
            <a:r>
              <a:rPr lang="en-US" sz="2000" dirty="0" smtClean="0">
                <a:solidFill>
                  <a:schemeClr val="bg1"/>
                </a:solidFill>
                <a:latin typeface="Times New Roman" pitchFamily="18" charset="0"/>
                <a:cs typeface="Times New Roman" pitchFamily="18" charset="0"/>
              </a:rPr>
              <a:t>)</a:t>
            </a:r>
            <a:r>
              <a:rPr lang="el-GR" sz="2000" dirty="0" smtClean="0">
                <a:solidFill>
                  <a:srgbClr val="FFFF00"/>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humans</a:t>
            </a:r>
            <a:endParaRPr lang="el-GR" sz="2000" dirty="0">
              <a:solidFill>
                <a:schemeClr val="bg1"/>
              </a:solidFill>
              <a:latin typeface="Times New Roman" pitchFamily="18" charset="0"/>
              <a:cs typeface="Times New Roman" pitchFamily="18" charset="0"/>
            </a:endParaRPr>
          </a:p>
          <a:p>
            <a:pPr>
              <a:defRPr/>
            </a:pPr>
            <a:r>
              <a:rPr lang="el-GR" sz="2000" dirty="0" smtClean="0">
                <a:solidFill>
                  <a:srgbClr val="FFFF00"/>
                </a:solidFill>
                <a:latin typeface="Palatino Linotype" pitchFamily="18" charset="0"/>
                <a:cs typeface="Times New Roman" pitchFamily="18" charset="0"/>
              </a:rPr>
              <a:t>ἔοικεν</a:t>
            </a:r>
            <a:r>
              <a:rPr lang="en-US" sz="2000" dirty="0" smtClean="0">
                <a:solidFill>
                  <a:srgbClr val="FFFF00"/>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it seems</a:t>
            </a:r>
          </a:p>
          <a:p>
            <a:pPr>
              <a:defRPr/>
            </a:pPr>
            <a:r>
              <a:rPr lang="el-GR" sz="2000" dirty="0" smtClean="0">
                <a:solidFill>
                  <a:srgbClr val="FFFF00"/>
                </a:solidFill>
                <a:latin typeface="Palatino Linotype" pitchFamily="18" charset="0"/>
                <a:cs typeface="Times New Roman" pitchFamily="18" charset="0"/>
              </a:rPr>
              <a:t>κυνῶν </a:t>
            </a:r>
            <a:r>
              <a:rPr lang="en-US" sz="2000" dirty="0" smtClean="0">
                <a:solidFill>
                  <a:schemeClr val="bg1"/>
                </a:solidFill>
                <a:latin typeface="Times New Roman" pitchFamily="18" charset="0"/>
                <a:cs typeface="Times New Roman" pitchFamily="18" charset="0"/>
              </a:rPr>
              <a:t>(</a:t>
            </a:r>
            <a:r>
              <a:rPr lang="en-US" sz="2000" dirty="0">
                <a:solidFill>
                  <a:schemeClr val="bg1"/>
                </a:solidFill>
                <a:latin typeface="Times New Roman" pitchFamily="18" charset="0"/>
                <a:cs typeface="Times New Roman" pitchFamily="18" charset="0"/>
              </a:rPr>
              <a:t>gen </a:t>
            </a:r>
            <a:r>
              <a:rPr lang="en-US" sz="2000" dirty="0" err="1">
                <a:solidFill>
                  <a:schemeClr val="bg1"/>
                </a:solidFill>
                <a:latin typeface="Times New Roman" pitchFamily="18" charset="0"/>
                <a:cs typeface="Times New Roman" pitchFamily="18" charset="0"/>
              </a:rPr>
              <a:t>pl</a:t>
            </a:r>
            <a:r>
              <a:rPr lang="en-US" sz="2000" dirty="0">
                <a:solidFill>
                  <a:schemeClr val="bg1"/>
                </a:solidFill>
                <a:latin typeface="Times New Roman" pitchFamily="18" charset="0"/>
                <a:cs typeface="Times New Roman" pitchFamily="18" charset="0"/>
              </a:rPr>
              <a:t>)</a:t>
            </a:r>
            <a:r>
              <a:rPr lang="el-GR" sz="2000" dirty="0">
                <a:solidFill>
                  <a:srgbClr val="FFFF00"/>
                </a:solidFill>
                <a:latin typeface="Palatino Linotype" pitchFamily="18" charset="0"/>
                <a:cs typeface="Times New Roman" pitchFamily="18" charset="0"/>
              </a:rPr>
              <a:t> ὁ </a:t>
            </a:r>
            <a:r>
              <a:rPr lang="en-US" sz="2000" dirty="0" smtClean="0">
                <a:solidFill>
                  <a:schemeClr val="bg1"/>
                </a:solidFill>
                <a:latin typeface="Times New Roman" pitchFamily="18" charset="0"/>
                <a:cs typeface="Times New Roman" pitchFamily="18" charset="0"/>
              </a:rPr>
              <a:t>dogs</a:t>
            </a:r>
            <a:endParaRPr lang="el-GR" sz="2000" dirty="0">
              <a:solidFill>
                <a:schemeClr val="bg1"/>
              </a:solidFill>
              <a:latin typeface="Times New Roman" pitchFamily="18" charset="0"/>
              <a:cs typeface="Times New Roman" pitchFamily="18" charset="0"/>
            </a:endParaRPr>
          </a:p>
          <a:p>
            <a:pPr>
              <a:defRPr/>
            </a:pPr>
            <a:r>
              <a:rPr lang="el-GR" sz="2000" dirty="0" smtClean="0">
                <a:solidFill>
                  <a:srgbClr val="FFFF00"/>
                </a:solidFill>
                <a:latin typeface="Palatino Linotype" pitchFamily="18" charset="0"/>
                <a:cs typeface="Times New Roman" pitchFamily="18" charset="0"/>
              </a:rPr>
              <a:t>πάμπολυ </a:t>
            </a:r>
            <a:r>
              <a:rPr lang="en-US" sz="2000" dirty="0">
                <a:solidFill>
                  <a:schemeClr val="bg1"/>
                </a:solidFill>
                <a:latin typeface="Times New Roman" pitchFamily="18" charset="0"/>
                <a:cs typeface="Times New Roman" pitchFamily="18" charset="0"/>
              </a:rPr>
              <a:t>(nom/</a:t>
            </a:r>
            <a:r>
              <a:rPr lang="en-US" sz="2000" dirty="0" err="1">
                <a:solidFill>
                  <a:schemeClr val="bg1"/>
                </a:solidFill>
                <a:latin typeface="Times New Roman" pitchFamily="18" charset="0"/>
                <a:cs typeface="Times New Roman" pitchFamily="18" charset="0"/>
              </a:rPr>
              <a:t>acc</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sg</a:t>
            </a:r>
            <a:r>
              <a:rPr lang="en-US" sz="2000" dirty="0">
                <a:solidFill>
                  <a:schemeClr val="bg1"/>
                </a:solidFill>
                <a:latin typeface="Times New Roman" pitchFamily="18" charset="0"/>
                <a:cs typeface="Times New Roman" pitchFamily="18" charset="0"/>
              </a:rPr>
              <a:t>) </a:t>
            </a:r>
            <a:r>
              <a:rPr lang="el-GR" sz="2000" dirty="0">
                <a:solidFill>
                  <a:srgbClr val="FFFF00"/>
                </a:solidFill>
                <a:latin typeface="Palatino Linotype" pitchFamily="18" charset="0"/>
                <a:cs typeface="Times New Roman" pitchFamily="18" charset="0"/>
              </a:rPr>
              <a:t>τό </a:t>
            </a:r>
            <a:r>
              <a:rPr lang="en-US" sz="2000" dirty="0" smtClean="0">
                <a:solidFill>
                  <a:schemeClr val="bg1"/>
                </a:solidFill>
                <a:latin typeface="Times New Roman" pitchFamily="18" charset="0"/>
                <a:cs typeface="Times New Roman" pitchFamily="18" charset="0"/>
              </a:rPr>
              <a:t>whole lot</a:t>
            </a:r>
            <a:endParaRPr lang="en-US" sz="2000" dirty="0">
              <a:solidFill>
                <a:schemeClr val="bg1"/>
              </a:solidFill>
              <a:latin typeface="Times New Roman" pitchFamily="18" charset="0"/>
              <a:cs typeface="Times New Roman" pitchFamily="18" charset="0"/>
            </a:endParaRPr>
          </a:p>
        </p:txBody>
      </p:sp>
      <p:sp>
        <p:nvSpPr>
          <p:cNvPr id="5" name="TextBox 4"/>
          <p:cNvSpPr txBox="1"/>
          <p:nvPr/>
        </p:nvSpPr>
        <p:spPr>
          <a:xfrm>
            <a:off x="5257800" y="5534561"/>
            <a:ext cx="3886200" cy="1323439"/>
          </a:xfrm>
          <a:prstGeom prst="rect">
            <a:avLst/>
          </a:prstGeom>
          <a:noFill/>
        </p:spPr>
        <p:txBody>
          <a:bodyPr wrap="square" rtlCol="0">
            <a:spAutoFit/>
          </a:bodyPr>
          <a:lstStyle/>
          <a:p>
            <a:pPr>
              <a:defRPr/>
            </a:pPr>
            <a:r>
              <a:rPr lang="el-GR" sz="2000" dirty="0">
                <a:solidFill>
                  <a:srgbClr val="FFFF00"/>
                </a:solidFill>
                <a:latin typeface="Palatino Linotype" pitchFamily="18" charset="0"/>
                <a:cs typeface="Times New Roman" pitchFamily="18" charset="0"/>
              </a:rPr>
              <a:t>προσφυσᾷ </a:t>
            </a:r>
            <a:r>
              <a:rPr lang="en-US" sz="2000" dirty="0">
                <a:solidFill>
                  <a:schemeClr val="bg1"/>
                </a:solidFill>
                <a:latin typeface="Times New Roman" pitchFamily="18" charset="0"/>
                <a:cs typeface="Times New Roman" pitchFamily="18" charset="0"/>
              </a:rPr>
              <a:t>(3</a:t>
            </a:r>
            <a:r>
              <a:rPr lang="en-US" sz="2000" baseline="30000" dirty="0">
                <a:solidFill>
                  <a:schemeClr val="bg1"/>
                </a:solidFill>
                <a:latin typeface="Times New Roman" pitchFamily="18" charset="0"/>
                <a:cs typeface="Times New Roman" pitchFamily="18" charset="0"/>
              </a:rPr>
              <a:t>rd</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sg</a:t>
            </a:r>
            <a:r>
              <a:rPr lang="en-US" sz="2000" dirty="0">
                <a:solidFill>
                  <a:schemeClr val="bg1"/>
                </a:solidFill>
                <a:latin typeface="Times New Roman" pitchFamily="18" charset="0"/>
                <a:cs typeface="Times New Roman" pitchFamily="18" charset="0"/>
              </a:rPr>
              <a:t>) blows</a:t>
            </a:r>
          </a:p>
          <a:p>
            <a:pPr>
              <a:defRPr/>
            </a:pPr>
            <a:r>
              <a:rPr lang="el-GR" sz="2000" dirty="0" smtClean="0">
                <a:solidFill>
                  <a:srgbClr val="FFFF00"/>
                </a:solidFill>
                <a:latin typeface="Palatino Linotype" pitchFamily="18" charset="0"/>
                <a:cs typeface="Times New Roman" pitchFamily="18" charset="0"/>
              </a:rPr>
              <a:t>πρόσωπα </a:t>
            </a:r>
            <a:r>
              <a:rPr lang="en-US" sz="2000" dirty="0" smtClean="0">
                <a:solidFill>
                  <a:schemeClr val="bg1"/>
                </a:solidFill>
                <a:latin typeface="Times New Roman" pitchFamily="18" charset="0"/>
                <a:cs typeface="Times New Roman" pitchFamily="18" charset="0"/>
              </a:rPr>
              <a:t>(</a:t>
            </a:r>
            <a:r>
              <a:rPr lang="en-US" sz="2000" dirty="0">
                <a:solidFill>
                  <a:schemeClr val="bg1"/>
                </a:solidFill>
                <a:latin typeface="Times New Roman" pitchFamily="18" charset="0"/>
                <a:cs typeface="Times New Roman" pitchFamily="18" charset="0"/>
              </a:rPr>
              <a:t>nom/</a:t>
            </a:r>
            <a:r>
              <a:rPr lang="en-US" sz="2000" dirty="0" err="1">
                <a:solidFill>
                  <a:schemeClr val="bg1"/>
                </a:solidFill>
                <a:latin typeface="Times New Roman" pitchFamily="18" charset="0"/>
                <a:cs typeface="Times New Roman" pitchFamily="18" charset="0"/>
              </a:rPr>
              <a:t>acc</a:t>
            </a:r>
            <a:r>
              <a:rPr lang="en-US" sz="2000" dirty="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pl</a:t>
            </a:r>
            <a:r>
              <a:rPr lang="en-US" sz="2000" dirty="0">
                <a:solidFill>
                  <a:schemeClr val="bg1"/>
                </a:solidFill>
                <a:latin typeface="Times New Roman" pitchFamily="18" charset="0"/>
                <a:cs typeface="Times New Roman" pitchFamily="18" charset="0"/>
              </a:rPr>
              <a:t>) </a:t>
            </a:r>
            <a:r>
              <a:rPr lang="el-GR" sz="2000" dirty="0">
                <a:solidFill>
                  <a:srgbClr val="FFFF00"/>
                </a:solidFill>
                <a:latin typeface="Palatino Linotype" pitchFamily="18" charset="0"/>
                <a:cs typeface="Times New Roman" pitchFamily="18" charset="0"/>
              </a:rPr>
              <a:t>τό </a:t>
            </a:r>
            <a:r>
              <a:rPr lang="en-US" sz="2000" dirty="0" smtClean="0">
                <a:solidFill>
                  <a:schemeClr val="bg1"/>
                </a:solidFill>
                <a:latin typeface="Times New Roman" pitchFamily="18" charset="0"/>
                <a:cs typeface="Times New Roman" pitchFamily="18" charset="0"/>
              </a:rPr>
              <a:t>faces</a:t>
            </a:r>
            <a:endParaRPr lang="en-US" sz="2000" dirty="0">
              <a:solidFill>
                <a:schemeClr val="bg1"/>
              </a:solidFill>
              <a:latin typeface="Times New Roman" pitchFamily="18" charset="0"/>
              <a:cs typeface="Times New Roman" pitchFamily="18" charset="0"/>
            </a:endParaRPr>
          </a:p>
          <a:p>
            <a:pPr>
              <a:defRPr/>
            </a:pPr>
            <a:r>
              <a:rPr lang="el-GR" sz="2000" dirty="0" smtClean="0">
                <a:solidFill>
                  <a:srgbClr val="FFFF00"/>
                </a:solidFill>
                <a:latin typeface="Palatino Linotype" pitchFamily="18" charset="0"/>
                <a:cs typeface="Times New Roman" pitchFamily="18" charset="0"/>
              </a:rPr>
              <a:t>φλέγμα </a:t>
            </a:r>
            <a:r>
              <a:rPr lang="el-GR" sz="2000" dirty="0">
                <a:solidFill>
                  <a:srgbClr val="FFFF00"/>
                </a:solidFill>
                <a:latin typeface="Palatino Linotype" pitchFamily="18" charset="0"/>
                <a:cs typeface="Times New Roman" pitchFamily="18" charset="0"/>
              </a:rPr>
              <a:t>–ατος τό </a:t>
            </a:r>
            <a:r>
              <a:rPr lang="en-US" sz="2000" dirty="0" smtClean="0">
                <a:solidFill>
                  <a:schemeClr val="bg1"/>
                </a:solidFill>
                <a:latin typeface="Times New Roman" pitchFamily="18" charset="0"/>
                <a:cs typeface="Times New Roman" pitchFamily="18" charset="0"/>
              </a:rPr>
              <a:t>phlegm, vomit</a:t>
            </a:r>
          </a:p>
          <a:p>
            <a:pPr>
              <a:defRPr/>
            </a:pPr>
            <a:r>
              <a:rPr lang="el-GR" sz="2000" dirty="0">
                <a:solidFill>
                  <a:srgbClr val="FFFF00"/>
                </a:solidFill>
                <a:latin typeface="Palatino Linotype" pitchFamily="18" charset="0"/>
                <a:cs typeface="Times New Roman" pitchFamily="18" charset="0"/>
              </a:rPr>
              <a:t>ὡσαύτως </a:t>
            </a:r>
            <a:r>
              <a:rPr lang="en-US" sz="2000" dirty="0" smtClean="0">
                <a:solidFill>
                  <a:schemeClr val="bg1"/>
                </a:solidFill>
                <a:latin typeface="Times New Roman" pitchFamily="18" charset="0"/>
                <a:cs typeface="Times New Roman" pitchFamily="18" charset="0"/>
              </a:rPr>
              <a:t>in the same way</a:t>
            </a:r>
            <a:endParaRPr lang="en-US"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40235580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800" b="1" dirty="0" smtClean="0">
                <a:solidFill>
                  <a:srgbClr val="FFFF00"/>
                </a:solidFill>
                <a:latin typeface="Times New Roman" pitchFamily="18" charset="0"/>
                <a:cs typeface="Times New Roman" pitchFamily="18" charset="0"/>
              </a:rPr>
              <a:t>Unit </a:t>
            </a:r>
            <a:r>
              <a:rPr lang="en-US" sz="2800" b="1" dirty="0" smtClean="0">
                <a:solidFill>
                  <a:srgbClr val="FFFF00"/>
                </a:solidFill>
                <a:latin typeface="Times New Roman" pitchFamily="18" charset="0"/>
                <a:cs typeface="Times New Roman" pitchFamily="18" charset="0"/>
              </a:rPr>
              <a:t>6 </a:t>
            </a:r>
            <a:r>
              <a:rPr lang="en-US" sz="2800" b="1" dirty="0">
                <a:solidFill>
                  <a:srgbClr val="FFFF00"/>
                </a:solidFill>
                <a:latin typeface="Times New Roman" pitchFamily="18" charset="0"/>
                <a:cs typeface="Times New Roman" pitchFamily="18" charset="0"/>
              </a:rPr>
              <a:t>Classical </a:t>
            </a:r>
            <a:r>
              <a:rPr lang="en-US" sz="2800" b="1" dirty="0" smtClean="0">
                <a:solidFill>
                  <a:srgbClr val="FFFF00"/>
                </a:solidFill>
                <a:latin typeface="Times New Roman" pitchFamily="18" charset="0"/>
                <a:cs typeface="Times New Roman" pitchFamily="18" charset="0"/>
              </a:rPr>
              <a:t>reading </a:t>
            </a:r>
            <a:endParaRPr lang="en-US" sz="2800" b="1" dirty="0">
              <a:solidFill>
                <a:srgbClr val="FFFF00"/>
              </a:solidFill>
              <a:latin typeface="Times New Roman" pitchFamily="18" charset="0"/>
              <a:cs typeface="Times New Roman" pitchFamily="18" charset="0"/>
            </a:endParaRPr>
          </a:p>
          <a:p>
            <a:pPr lvl="1">
              <a:defRPr/>
            </a:pPr>
            <a:r>
              <a:rPr lang="en-US" dirty="0">
                <a:solidFill>
                  <a:schemeClr val="bg1"/>
                </a:solidFill>
                <a:latin typeface="Times New Roman" pitchFamily="18" charset="0"/>
                <a:cs typeface="Times New Roman" pitchFamily="18" charset="0"/>
              </a:rPr>
              <a:t>Be able to:  </a:t>
            </a:r>
          </a:p>
          <a:p>
            <a:pPr lvl="2">
              <a:defRPr/>
            </a:pPr>
            <a:r>
              <a:rPr lang="en-US" dirty="0">
                <a:solidFill>
                  <a:schemeClr val="bg1"/>
                </a:solidFill>
                <a:latin typeface="Times New Roman" pitchFamily="18" charset="0"/>
                <a:cs typeface="Times New Roman" pitchFamily="18" charset="0"/>
              </a:rPr>
              <a:t>read the sentences aloud </a:t>
            </a:r>
          </a:p>
          <a:p>
            <a:pPr lvl="2">
              <a:defRPr/>
            </a:pPr>
            <a:r>
              <a:rPr lang="en-US" dirty="0">
                <a:solidFill>
                  <a:schemeClr val="bg1"/>
                </a:solidFill>
                <a:latin typeface="Times New Roman" pitchFamily="18" charset="0"/>
                <a:cs typeface="Times New Roman" pitchFamily="18" charset="0"/>
              </a:rPr>
              <a:t>parse each </a:t>
            </a:r>
            <a:r>
              <a:rPr lang="en-US" dirty="0" smtClean="0">
                <a:solidFill>
                  <a:schemeClr val="bg1"/>
                </a:solidFill>
                <a:latin typeface="Times New Roman" pitchFamily="18" charset="0"/>
                <a:cs typeface="Times New Roman" pitchFamily="18" charset="0"/>
              </a:rPr>
              <a:t>verb, noun and pronoun</a:t>
            </a:r>
            <a:endParaRPr lang="en-US" dirty="0">
              <a:solidFill>
                <a:schemeClr val="bg1"/>
              </a:solidFill>
              <a:latin typeface="Times New Roman" pitchFamily="18" charset="0"/>
              <a:cs typeface="Times New Roman" pitchFamily="18" charset="0"/>
            </a:endParaRPr>
          </a:p>
          <a:p>
            <a:pPr lvl="2">
              <a:defRPr/>
            </a:pPr>
            <a:r>
              <a:rPr lang="en-US" dirty="0">
                <a:solidFill>
                  <a:schemeClr val="bg1"/>
                </a:solidFill>
                <a:latin typeface="Times New Roman" pitchFamily="18" charset="0"/>
                <a:cs typeface="Times New Roman" pitchFamily="18" charset="0"/>
              </a:rPr>
              <a:t>translate the sentences into English.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400" dirty="0" smtClean="0">
                <a:solidFill>
                  <a:schemeClr val="bg1"/>
                </a:solidFill>
                <a:latin typeface="Times New Roman" pitchFamily="18" charset="0"/>
                <a:cs typeface="Times New Roman" pitchFamily="18" charset="0"/>
              </a:rPr>
              <a:t>The oldest surviving script of a play in the world is </a:t>
            </a:r>
            <a:r>
              <a:rPr lang="en-US" sz="2400" i="1" dirty="0" smtClean="0">
                <a:solidFill>
                  <a:schemeClr val="bg1"/>
                </a:solidFill>
                <a:latin typeface="Times New Roman" pitchFamily="18" charset="0"/>
                <a:cs typeface="Times New Roman" pitchFamily="18" charset="0"/>
              </a:rPr>
              <a:t>Persians</a:t>
            </a:r>
            <a:r>
              <a:rPr lang="en-US" sz="2400" dirty="0" smtClean="0">
                <a:solidFill>
                  <a:schemeClr val="bg1"/>
                </a:solidFill>
                <a:latin typeface="Times New Roman" pitchFamily="18" charset="0"/>
                <a:cs typeface="Times New Roman" pitchFamily="18" charset="0"/>
              </a:rPr>
              <a:t> by Aeschylus, originally performed in 472 BC. </a:t>
            </a:r>
          </a:p>
          <a:p>
            <a:pPr>
              <a:defRPr/>
            </a:pPr>
            <a:r>
              <a:rPr lang="en-US" sz="2400" dirty="0" smtClean="0">
                <a:solidFill>
                  <a:schemeClr val="bg1"/>
                </a:solidFill>
                <a:latin typeface="Times New Roman" pitchFamily="18" charset="0"/>
                <a:cs typeface="Times New Roman" pitchFamily="18" charset="0"/>
              </a:rPr>
              <a:t>In 479 BC, the Greeks had scored a shocking naval victory over the Persians at the Battle of Salamis.  Aeschylus himself had fought in the battle. This play dramatizes the news of this defeat reaching the Persian capital. </a:t>
            </a:r>
          </a:p>
          <a:p>
            <a:pPr>
              <a:defRPr/>
            </a:pPr>
            <a:r>
              <a:rPr lang="en-US" sz="2400" dirty="0" smtClean="0">
                <a:solidFill>
                  <a:schemeClr val="bg1"/>
                </a:solidFill>
                <a:latin typeface="Times New Roman" pitchFamily="18" charset="0"/>
                <a:cs typeface="Times New Roman" pitchFamily="18" charset="0"/>
              </a:rPr>
              <a:t>The play begins with a chorus of old Persian men singing about the attack on Greece by the current </a:t>
            </a:r>
            <a:r>
              <a:rPr lang="en-US" sz="2400" dirty="0">
                <a:solidFill>
                  <a:schemeClr val="bg1"/>
                </a:solidFill>
                <a:latin typeface="Times New Roman" pitchFamily="18" charset="0"/>
                <a:cs typeface="Times New Roman" pitchFamily="18" charset="0"/>
              </a:rPr>
              <a:t>Persian king, </a:t>
            </a:r>
            <a:r>
              <a:rPr lang="en-US" sz="2400" dirty="0" smtClean="0">
                <a:solidFill>
                  <a:schemeClr val="bg1"/>
                </a:solidFill>
                <a:latin typeface="Times New Roman" pitchFamily="18" charset="0"/>
                <a:cs typeface="Times New Roman" pitchFamily="18" charset="0"/>
              </a:rPr>
              <a:t>Xerxes. They have not yet heard the fate of the Persian forces.</a:t>
            </a:r>
          </a:p>
          <a:p>
            <a:pPr>
              <a:defRPr/>
            </a:pPr>
            <a:r>
              <a:rPr lang="en-US" sz="2400" dirty="0" smtClean="0">
                <a:solidFill>
                  <a:schemeClr val="bg1"/>
                </a:solidFill>
                <a:latin typeface="Times New Roman" pitchFamily="18" charset="0"/>
                <a:cs typeface="Times New Roman" pitchFamily="18" charset="0"/>
              </a:rPr>
              <a:t>The Queen of Persia enters (unnamed by Aeschylus, but her name was </a:t>
            </a:r>
            <a:r>
              <a:rPr lang="en-US" sz="2400" dirty="0" err="1" smtClean="0">
                <a:solidFill>
                  <a:schemeClr val="bg1"/>
                </a:solidFill>
                <a:latin typeface="Times New Roman" pitchFamily="18" charset="0"/>
                <a:cs typeface="Times New Roman" pitchFamily="18" charset="0"/>
              </a:rPr>
              <a:t>Atossa</a:t>
            </a:r>
            <a:r>
              <a:rPr lang="en-US" sz="2400" dirty="0" smtClean="0">
                <a:solidFill>
                  <a:schemeClr val="bg1"/>
                </a:solidFill>
                <a:latin typeface="Times New Roman" pitchFamily="18" charset="0"/>
                <a:cs typeface="Times New Roman" pitchFamily="18" charset="0"/>
              </a:rPr>
              <a:t>). She is the mother of Xerxes (and wife of the previous king, Darius).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The Queen reports an ominous dream. At one point in the dream: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smtClean="0">
                <a:solidFill>
                  <a:schemeClr val="bg1"/>
                </a:solidFill>
                <a:latin typeface="Palatino Linotype" pitchFamily="18" charset="0"/>
                <a:cs typeface="Times New Roman" pitchFamily="18" charset="0"/>
              </a:rPr>
              <a:t>Ξέρξης πέπλους </a:t>
            </a:r>
            <a:r>
              <a:rPr lang="el-GR" sz="2400" dirty="0">
                <a:solidFill>
                  <a:schemeClr val="bg1"/>
                </a:solidFill>
                <a:latin typeface="Palatino Linotype" pitchFamily="18" charset="0"/>
                <a:cs typeface="Times New Roman" pitchFamily="18" charset="0"/>
              </a:rPr>
              <a:t>ῥήγνυσιν ἀμφὶ </a:t>
            </a:r>
            <a:r>
              <a:rPr lang="el-GR" sz="2400" dirty="0" smtClean="0">
                <a:solidFill>
                  <a:schemeClr val="bg1"/>
                </a:solidFill>
                <a:latin typeface="Palatino Linotype" pitchFamily="18" charset="0"/>
                <a:cs typeface="Times New Roman" pitchFamily="18" charset="0"/>
              </a:rPr>
              <a:t>σώματι. </a:t>
            </a:r>
            <a:endParaRPr lang="el-GR" sz="2400" dirty="0">
              <a:solidFill>
                <a:schemeClr val="bg1"/>
              </a:solidFill>
              <a:latin typeface="Palatino Linotype" pitchFamily="18" charset="0"/>
              <a:cs typeface="Times New Roman" pitchFamily="18" charset="0"/>
            </a:endParaRPr>
          </a:p>
          <a:p>
            <a:pPr marL="400050" lvl="1" indent="0" algn="r">
              <a:buNone/>
              <a:defRPr/>
            </a:pPr>
            <a:r>
              <a:rPr lang="en-US" sz="2000" dirty="0" smtClean="0">
                <a:solidFill>
                  <a:schemeClr val="bg1"/>
                </a:solidFill>
                <a:latin typeface="Times New Roman" pitchFamily="18" charset="0"/>
                <a:cs typeface="Times New Roman" pitchFamily="18" charset="0"/>
              </a:rPr>
              <a:t>Aeschylus </a:t>
            </a:r>
            <a:r>
              <a:rPr lang="en-US" sz="2000" i="1" dirty="0" smtClean="0">
                <a:solidFill>
                  <a:schemeClr val="bg1"/>
                </a:solidFill>
                <a:latin typeface="Times New Roman" pitchFamily="18" charset="0"/>
                <a:cs typeface="Times New Roman" pitchFamily="18" charset="0"/>
              </a:rPr>
              <a:t>Persians</a:t>
            </a:r>
            <a:r>
              <a:rPr lang="en-US" sz="2000" dirty="0" smtClean="0">
                <a:solidFill>
                  <a:schemeClr val="bg1"/>
                </a:solidFill>
                <a:latin typeface="Times New Roman" pitchFamily="18" charset="0"/>
                <a:cs typeface="Times New Roman" pitchFamily="18" charset="0"/>
              </a:rPr>
              <a:t> 199</a:t>
            </a:r>
            <a:r>
              <a:rPr lang="el-GR" sz="2000" dirty="0" smtClean="0">
                <a:solidFill>
                  <a:schemeClr val="bg1"/>
                </a:solidFill>
                <a:latin typeface="Times New Roman" pitchFamily="18" charset="0"/>
                <a:cs typeface="Times New Roman" pitchFamily="18" charset="0"/>
              </a:rPr>
              <a:t> </a:t>
            </a:r>
            <a:endParaRPr lang="en-US" sz="2000" dirty="0">
              <a:solidFill>
                <a:schemeClr val="bg1"/>
              </a:solidFill>
              <a:latin typeface="Times New Roman" pitchFamily="18" charset="0"/>
              <a:cs typeface="Times New Roman" pitchFamily="18" charset="0"/>
            </a:endParaRPr>
          </a:p>
          <a:p>
            <a:pPr marL="0" indent="0">
              <a:buNone/>
              <a:defRPr/>
            </a:pPr>
            <a:r>
              <a:rPr lang="en-US" sz="2400" dirty="0" smtClean="0">
                <a:solidFill>
                  <a:schemeClr val="bg1"/>
                </a:solidFill>
                <a:latin typeface="Times New Roman" pitchFamily="18" charset="0"/>
                <a:cs typeface="Times New Roman" pitchFamily="18" charset="0"/>
              </a:rPr>
              <a:t> </a:t>
            </a:r>
          </a:p>
        </p:txBody>
      </p:sp>
      <p:sp>
        <p:nvSpPr>
          <p:cNvPr id="4" name="TextBox 3"/>
          <p:cNvSpPr txBox="1"/>
          <p:nvPr/>
        </p:nvSpPr>
        <p:spPr>
          <a:xfrm>
            <a:off x="0" y="6457890"/>
            <a:ext cx="3013967" cy="400110"/>
          </a:xfrm>
          <a:prstGeom prst="rect">
            <a:avLst/>
          </a:prstGeom>
          <a:noFill/>
        </p:spPr>
        <p:txBody>
          <a:bodyPr wrap="none" rtlCol="0">
            <a:spAutoFit/>
          </a:bodyPr>
          <a:lstStyle/>
          <a:p>
            <a:pPr>
              <a:defRPr/>
            </a:pPr>
            <a:r>
              <a:rPr lang="el-GR" sz="2000" dirty="0" smtClean="0">
                <a:solidFill>
                  <a:srgbClr val="FFFF00"/>
                </a:solidFill>
                <a:latin typeface="Palatino Linotype" pitchFamily="18" charset="0"/>
                <a:cs typeface="Times New Roman" pitchFamily="18" charset="0"/>
              </a:rPr>
              <a:t>Ξέρξης </a:t>
            </a:r>
            <a:r>
              <a:rPr lang="en-US" sz="2000" dirty="0" smtClean="0">
                <a:solidFill>
                  <a:schemeClr val="bg1"/>
                </a:solidFill>
                <a:latin typeface="Times New Roman" pitchFamily="18" charset="0"/>
                <a:cs typeface="Times New Roman" pitchFamily="18" charset="0"/>
              </a:rPr>
              <a:t>(nom </a:t>
            </a:r>
            <a:r>
              <a:rPr lang="en-US" sz="2000" dirty="0" err="1" smtClean="0">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 </a:t>
            </a:r>
            <a:r>
              <a:rPr lang="el-GR" sz="2000" dirty="0">
                <a:solidFill>
                  <a:srgbClr val="FFFF00"/>
                </a:solidFill>
                <a:latin typeface="Palatino Linotype" pitchFamily="18" charset="0"/>
                <a:cs typeface="Times New Roman" pitchFamily="18" charset="0"/>
              </a:rPr>
              <a:t>ὁ </a:t>
            </a:r>
            <a:r>
              <a:rPr lang="en-US" sz="2000" dirty="0" smtClean="0">
                <a:solidFill>
                  <a:schemeClr val="bg1"/>
                </a:solidFill>
                <a:latin typeface="Times New Roman" pitchFamily="18" charset="0"/>
                <a:cs typeface="Times New Roman" pitchFamily="18" charset="0"/>
              </a:rPr>
              <a:t>Xerxes</a:t>
            </a:r>
          </a:p>
        </p:txBody>
      </p:sp>
      <p:sp>
        <p:nvSpPr>
          <p:cNvPr id="5" name="TextBox 4"/>
          <p:cNvSpPr txBox="1"/>
          <p:nvPr/>
        </p:nvSpPr>
        <p:spPr>
          <a:xfrm>
            <a:off x="6489106" y="6150114"/>
            <a:ext cx="2654894" cy="707886"/>
          </a:xfrm>
          <a:prstGeom prst="rect">
            <a:avLst/>
          </a:prstGeom>
          <a:noFill/>
        </p:spPr>
        <p:txBody>
          <a:bodyPr wrap="none" rtlCol="0">
            <a:spAutoFit/>
          </a:bodyPr>
          <a:lstStyle/>
          <a:p>
            <a:pPr>
              <a:defRPr/>
            </a:pPr>
            <a:r>
              <a:rPr lang="el-GR" sz="2000" dirty="0">
                <a:solidFill>
                  <a:srgbClr val="FFFF00"/>
                </a:solidFill>
                <a:latin typeface="Palatino Linotype" pitchFamily="18" charset="0"/>
                <a:cs typeface="Times New Roman" pitchFamily="18" charset="0"/>
              </a:rPr>
              <a:t>π</a:t>
            </a:r>
            <a:r>
              <a:rPr lang="el-GR" sz="2000" dirty="0" smtClean="0">
                <a:solidFill>
                  <a:srgbClr val="FFFF00"/>
                </a:solidFill>
                <a:latin typeface="Palatino Linotype" pitchFamily="18" charset="0"/>
                <a:cs typeface="Times New Roman" pitchFamily="18" charset="0"/>
              </a:rPr>
              <a:t>έπλον </a:t>
            </a:r>
            <a:r>
              <a:rPr lang="en-US" sz="2000" dirty="0" smtClean="0">
                <a:solidFill>
                  <a:schemeClr val="bg1"/>
                </a:solidFill>
                <a:latin typeface="Times New Roman" pitchFamily="18" charset="0"/>
                <a:cs typeface="Times New Roman" pitchFamily="18" charset="0"/>
              </a:rPr>
              <a:t>(</a:t>
            </a:r>
            <a:r>
              <a:rPr lang="en-US" sz="2000" dirty="0" err="1" smtClean="0">
                <a:solidFill>
                  <a:schemeClr val="bg1"/>
                </a:solidFill>
                <a:latin typeface="Times New Roman" pitchFamily="18" charset="0"/>
                <a:cs typeface="Times New Roman" pitchFamily="18" charset="0"/>
              </a:rPr>
              <a:t>acc</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pl</a:t>
            </a:r>
            <a:r>
              <a:rPr lang="en-US" sz="2000" dirty="0" smtClean="0">
                <a:solidFill>
                  <a:schemeClr val="bg1"/>
                </a:solidFill>
                <a:latin typeface="Times New Roman" pitchFamily="18" charset="0"/>
                <a:cs typeface="Times New Roman" pitchFamily="18" charset="0"/>
              </a:rPr>
              <a:t>) </a:t>
            </a:r>
            <a:r>
              <a:rPr lang="el-GR" sz="2000" dirty="0">
                <a:solidFill>
                  <a:srgbClr val="FFFF00"/>
                </a:solidFill>
                <a:latin typeface="Palatino Linotype" pitchFamily="18" charset="0"/>
                <a:cs typeface="Times New Roman" pitchFamily="18" charset="0"/>
              </a:rPr>
              <a:t>ὁ </a:t>
            </a:r>
            <a:r>
              <a:rPr lang="en-US" sz="2000" dirty="0" smtClean="0">
                <a:solidFill>
                  <a:schemeClr val="bg1"/>
                </a:solidFill>
                <a:latin typeface="Times New Roman" pitchFamily="18" charset="0"/>
                <a:cs typeface="Times New Roman" pitchFamily="18" charset="0"/>
              </a:rPr>
              <a:t>robe</a:t>
            </a:r>
            <a:endParaRPr lang="el-GR" sz="2000" dirty="0">
              <a:solidFill>
                <a:srgbClr val="FFFF00"/>
              </a:solidFill>
              <a:latin typeface="Palatino Linotype" pitchFamily="18" charset="0"/>
              <a:cs typeface="Times New Roman" pitchFamily="18" charset="0"/>
            </a:endParaRPr>
          </a:p>
          <a:p>
            <a:pPr>
              <a:defRPr/>
            </a:pPr>
            <a:r>
              <a:rPr lang="el-GR" sz="2000" dirty="0" smtClean="0">
                <a:solidFill>
                  <a:srgbClr val="FFFF00"/>
                </a:solidFill>
                <a:latin typeface="Palatino Linotype" pitchFamily="18" charset="0"/>
                <a:cs typeface="Times New Roman" pitchFamily="18" charset="0"/>
              </a:rPr>
              <a:t>ῥήγνυμι</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rip, break</a:t>
            </a:r>
            <a:endParaRPr lang="el-GR"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0786049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000" dirty="0">
                <a:solidFill>
                  <a:schemeClr val="bg1"/>
                </a:solidFill>
                <a:latin typeface="Times New Roman" pitchFamily="18" charset="0"/>
                <a:cs typeface="Times New Roman" pitchFamily="18" charset="0"/>
              </a:rPr>
              <a:t>A</a:t>
            </a:r>
            <a:r>
              <a:rPr lang="en-US" sz="2000" dirty="0" smtClean="0">
                <a:solidFill>
                  <a:schemeClr val="bg1"/>
                </a:solidFill>
                <a:latin typeface="Times New Roman" pitchFamily="18" charset="0"/>
                <a:cs typeface="Times New Roman" pitchFamily="18" charset="0"/>
              </a:rPr>
              <a:t> couplet from Aeschylus’ lost play </a:t>
            </a:r>
            <a:r>
              <a:rPr lang="el-GR" sz="2000" dirty="0">
                <a:solidFill>
                  <a:schemeClr val="bg1"/>
                </a:solidFill>
                <a:latin typeface="Palatino Linotype" pitchFamily="18" charset="0"/>
                <a:cs typeface="Times New Roman" pitchFamily="18" charset="0"/>
              </a:rPr>
              <a:t>Ἡλιάδες</a:t>
            </a:r>
            <a:r>
              <a:rPr lang="el-GR" sz="2000" dirty="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(Daughters of the Sun) has this to say about Zeus: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a:solidFill>
                  <a:schemeClr val="bg1"/>
                </a:solidFill>
                <a:latin typeface="Palatino Linotype" pitchFamily="18" charset="0"/>
                <a:cs typeface="Times New Roman" pitchFamily="18" charset="0"/>
              </a:rPr>
              <a:t>Ζεύς ἐστιν αἰθήρ, Ζεὺς δὲ γῆ, Ζεὺς δ’οὐρανός, </a:t>
            </a:r>
          </a:p>
          <a:p>
            <a:pPr marL="400050" lvl="1" indent="0">
              <a:buNone/>
              <a:defRPr/>
            </a:pPr>
            <a:r>
              <a:rPr lang="el-GR" sz="2400" dirty="0">
                <a:solidFill>
                  <a:schemeClr val="bg1"/>
                </a:solidFill>
                <a:latin typeface="Palatino Linotype" pitchFamily="18" charset="0"/>
                <a:cs typeface="Times New Roman" pitchFamily="18" charset="0"/>
              </a:rPr>
              <a:t>Ζεύς τοι τὰ πάντα...</a:t>
            </a:r>
          </a:p>
          <a:p>
            <a:pPr marL="400050" lvl="1" indent="0" algn="r">
              <a:buNone/>
              <a:defRPr/>
            </a:pPr>
            <a:r>
              <a:rPr lang="en-US" sz="2000" dirty="0" smtClean="0">
                <a:solidFill>
                  <a:schemeClr val="bg1"/>
                </a:solidFill>
                <a:latin typeface="Palatino Linotype" pitchFamily="18" charset="0"/>
                <a:cs typeface="Times New Roman" pitchFamily="18" charset="0"/>
              </a:rPr>
              <a:t>Aeschylus </a:t>
            </a:r>
            <a:r>
              <a:rPr lang="en-US" sz="2000" dirty="0" err="1" smtClean="0">
                <a:solidFill>
                  <a:schemeClr val="bg1"/>
                </a:solidFill>
                <a:latin typeface="Times New Roman" pitchFamily="18" charset="0"/>
                <a:cs typeface="Times New Roman" pitchFamily="18" charset="0"/>
              </a:rPr>
              <a:t>fr.</a:t>
            </a:r>
            <a:r>
              <a:rPr lang="en-US" sz="2000" dirty="0" smtClean="0">
                <a:solidFill>
                  <a:schemeClr val="bg1"/>
                </a:solidFill>
                <a:latin typeface="Times New Roman" pitchFamily="18" charset="0"/>
                <a:cs typeface="Times New Roman" pitchFamily="18" charset="0"/>
              </a:rPr>
              <a:t> 70</a:t>
            </a:r>
          </a:p>
        </p:txBody>
      </p:sp>
      <p:sp>
        <p:nvSpPr>
          <p:cNvPr id="6" name="TextBox 5"/>
          <p:cNvSpPr txBox="1"/>
          <p:nvPr/>
        </p:nvSpPr>
        <p:spPr>
          <a:xfrm>
            <a:off x="0" y="5842337"/>
            <a:ext cx="2323072" cy="1015663"/>
          </a:xfrm>
          <a:prstGeom prst="rect">
            <a:avLst/>
          </a:prstGeom>
          <a:noFill/>
        </p:spPr>
        <p:txBody>
          <a:bodyPr wrap="none" rtlCol="0">
            <a:spAutoFit/>
          </a:bodyPr>
          <a:lstStyle/>
          <a:p>
            <a:pPr>
              <a:defRPr/>
            </a:pPr>
            <a:r>
              <a:rPr lang="el-GR" sz="2000" dirty="0" smtClean="0">
                <a:solidFill>
                  <a:srgbClr val="FFFF00"/>
                </a:solidFill>
                <a:latin typeface="Palatino Linotype" pitchFamily="18" charset="0"/>
                <a:cs typeface="Times New Roman" pitchFamily="18" charset="0"/>
              </a:rPr>
              <a:t>αἰθήρ</a:t>
            </a:r>
            <a:r>
              <a:rPr lang="en-US" sz="2000" dirty="0" smtClean="0">
                <a:solidFill>
                  <a:srgbClr val="FFFF00"/>
                </a:solidFill>
                <a:latin typeface="Palatino Linotype"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–έρος ὁ </a:t>
            </a:r>
            <a:r>
              <a:rPr lang="en-US" sz="2000" dirty="0" smtClean="0">
                <a:solidFill>
                  <a:schemeClr val="bg1"/>
                </a:solidFill>
                <a:latin typeface="Times New Roman" pitchFamily="18" charset="0"/>
                <a:cs typeface="Times New Roman" pitchFamily="18" charset="0"/>
              </a:rPr>
              <a:t>air  </a:t>
            </a:r>
          </a:p>
          <a:p>
            <a:pPr>
              <a:defRPr/>
            </a:pPr>
            <a:r>
              <a:rPr lang="el-GR" sz="2000" dirty="0" smtClean="0">
                <a:solidFill>
                  <a:srgbClr val="FFFF00"/>
                </a:solidFill>
                <a:latin typeface="Palatino Linotype" pitchFamily="18" charset="0"/>
                <a:cs typeface="Times New Roman" pitchFamily="18" charset="0"/>
              </a:rPr>
              <a:t>γῆ </a:t>
            </a:r>
            <a:r>
              <a:rPr lang="en-US" sz="2000" dirty="0" smtClean="0">
                <a:solidFill>
                  <a:schemeClr val="bg1"/>
                </a:solidFill>
                <a:latin typeface="Times New Roman" pitchFamily="18" charset="0"/>
                <a:cs typeface="Times New Roman" pitchFamily="18" charset="0"/>
              </a:rPr>
              <a:t>(nom </a:t>
            </a:r>
            <a:r>
              <a:rPr lang="en-US" sz="2000" dirty="0" err="1" smtClean="0">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 </a:t>
            </a:r>
            <a:r>
              <a:rPr lang="el-GR" sz="2000" dirty="0">
                <a:solidFill>
                  <a:srgbClr val="FFFF00"/>
                </a:solidFill>
                <a:latin typeface="Palatino Linotype" pitchFamily="18" charset="0"/>
                <a:cs typeface="Times New Roman" pitchFamily="18" charset="0"/>
              </a:rPr>
              <a:t>ἡ </a:t>
            </a:r>
            <a:r>
              <a:rPr lang="en-US" sz="2000" dirty="0" smtClean="0">
                <a:solidFill>
                  <a:schemeClr val="bg1"/>
                </a:solidFill>
                <a:latin typeface="Times New Roman" pitchFamily="18" charset="0"/>
                <a:cs typeface="Times New Roman" pitchFamily="18" charset="0"/>
              </a:rPr>
              <a:t>earth </a:t>
            </a:r>
          </a:p>
          <a:p>
            <a:pPr>
              <a:defRPr/>
            </a:pPr>
            <a:r>
              <a:rPr lang="el-GR" sz="2000" dirty="0" smtClean="0">
                <a:solidFill>
                  <a:srgbClr val="FFFF00"/>
                </a:solidFill>
                <a:latin typeface="Palatino Linotype" pitchFamily="18" charset="0"/>
                <a:cs typeface="Times New Roman" pitchFamily="18" charset="0"/>
              </a:rPr>
              <a:t>Ζεύς, Διός ὁ </a:t>
            </a:r>
            <a:r>
              <a:rPr lang="en-US" sz="2000" dirty="0" smtClean="0">
                <a:solidFill>
                  <a:schemeClr val="bg1"/>
                </a:solidFill>
                <a:latin typeface="Times New Roman" pitchFamily="18" charset="0"/>
                <a:cs typeface="Times New Roman" pitchFamily="18" charset="0"/>
              </a:rPr>
              <a:t>Zeus </a:t>
            </a:r>
            <a:endParaRPr lang="el-GR" sz="2000" dirty="0">
              <a:solidFill>
                <a:schemeClr val="bg1"/>
              </a:solidFill>
              <a:latin typeface="Times New Roman" pitchFamily="18" charset="0"/>
              <a:cs typeface="Times New Roman" pitchFamily="18" charset="0"/>
            </a:endParaRPr>
          </a:p>
        </p:txBody>
      </p:sp>
      <p:sp>
        <p:nvSpPr>
          <p:cNvPr id="7" name="TextBox 6"/>
          <p:cNvSpPr txBox="1"/>
          <p:nvPr/>
        </p:nvSpPr>
        <p:spPr>
          <a:xfrm>
            <a:off x="4596146" y="5534561"/>
            <a:ext cx="4629794" cy="1323439"/>
          </a:xfrm>
          <a:prstGeom prst="rect">
            <a:avLst/>
          </a:prstGeom>
          <a:noFill/>
        </p:spPr>
        <p:txBody>
          <a:bodyPr wrap="none" rtlCol="0">
            <a:spAutoFit/>
          </a:bodyPr>
          <a:lstStyle/>
          <a:p>
            <a:pPr>
              <a:defRPr/>
            </a:pPr>
            <a:r>
              <a:rPr lang="el-GR" sz="2000" dirty="0" smtClean="0">
                <a:solidFill>
                  <a:srgbClr val="FFFF00"/>
                </a:solidFill>
                <a:latin typeface="Palatino Linotype" pitchFamily="18" charset="0"/>
                <a:cs typeface="Times New Roman" pitchFamily="18" charset="0"/>
              </a:rPr>
              <a:t>οὐρανός</a:t>
            </a:r>
            <a:r>
              <a:rPr lang="en-US" sz="2000" dirty="0" smtClean="0">
                <a:solidFill>
                  <a:srgbClr val="FFFF00"/>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(nom</a:t>
            </a:r>
            <a:r>
              <a:rPr lang="en-US" sz="2000" dirty="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 </a:t>
            </a:r>
            <a:r>
              <a:rPr lang="el-GR" sz="2000" dirty="0">
                <a:solidFill>
                  <a:srgbClr val="FFFF00"/>
                </a:solidFill>
                <a:latin typeface="Palatino Linotype" pitchFamily="18" charset="0"/>
                <a:cs typeface="Times New Roman" pitchFamily="18" charset="0"/>
              </a:rPr>
              <a:t>ὁ </a:t>
            </a:r>
            <a:r>
              <a:rPr lang="en-US" sz="2000" dirty="0" smtClean="0">
                <a:solidFill>
                  <a:schemeClr val="bg1"/>
                </a:solidFill>
                <a:latin typeface="Times New Roman" pitchFamily="18" charset="0"/>
                <a:cs typeface="Times New Roman" pitchFamily="18" charset="0"/>
              </a:rPr>
              <a:t>sky </a:t>
            </a:r>
          </a:p>
          <a:p>
            <a:pPr>
              <a:defRPr/>
            </a:pPr>
            <a:r>
              <a:rPr lang="el-GR" sz="2000" dirty="0">
                <a:solidFill>
                  <a:srgbClr val="FFFF00"/>
                </a:solidFill>
                <a:latin typeface="Palatino Linotype" pitchFamily="18" charset="0"/>
                <a:cs typeface="Times New Roman" pitchFamily="18" charset="0"/>
              </a:rPr>
              <a:t>πάντα</a:t>
            </a:r>
            <a:r>
              <a:rPr lang="en-US" sz="2000" dirty="0" smtClean="0">
                <a:solidFill>
                  <a:srgbClr val="FFFF00"/>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(nom/</a:t>
            </a:r>
            <a:r>
              <a:rPr lang="en-US" sz="2000" dirty="0" err="1" smtClean="0">
                <a:solidFill>
                  <a:schemeClr val="bg1"/>
                </a:solidFill>
                <a:latin typeface="Times New Roman" pitchFamily="18" charset="0"/>
                <a:cs typeface="Times New Roman" pitchFamily="18" charset="0"/>
              </a:rPr>
              <a:t>acc</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pl</a:t>
            </a:r>
            <a:r>
              <a:rPr lang="en-US" sz="2000" dirty="0" smtClean="0">
                <a:solidFill>
                  <a:schemeClr val="bg1"/>
                </a:solidFill>
                <a:latin typeface="Times New Roman" pitchFamily="18" charset="0"/>
                <a:cs typeface="Times New Roman" pitchFamily="18" charset="0"/>
              </a:rPr>
              <a:t>) </a:t>
            </a:r>
            <a:r>
              <a:rPr lang="el-GR" sz="2000" dirty="0">
                <a:solidFill>
                  <a:srgbClr val="FFFF00"/>
                </a:solidFill>
                <a:latin typeface="Palatino Linotype" pitchFamily="18" charset="0"/>
                <a:cs typeface="Times New Roman" pitchFamily="18" charset="0"/>
              </a:rPr>
              <a:t>τό </a:t>
            </a:r>
            <a:r>
              <a:rPr lang="en-US" sz="2000" dirty="0" smtClean="0">
                <a:solidFill>
                  <a:schemeClr val="bg1"/>
                </a:solidFill>
                <a:latin typeface="Times New Roman" pitchFamily="18" charset="0"/>
                <a:cs typeface="Times New Roman" pitchFamily="18" charset="0"/>
              </a:rPr>
              <a:t>everything </a:t>
            </a:r>
          </a:p>
          <a:p>
            <a:pPr>
              <a:defRPr/>
            </a:pPr>
            <a:r>
              <a:rPr lang="el-GR" sz="2000" dirty="0">
                <a:solidFill>
                  <a:srgbClr val="FFFF00"/>
                </a:solidFill>
                <a:latin typeface="Palatino Linotype" pitchFamily="18" charset="0"/>
                <a:cs typeface="Times New Roman" pitchFamily="18" charset="0"/>
              </a:rPr>
              <a:t>τοι</a:t>
            </a:r>
            <a:r>
              <a:rPr lang="en-US" sz="2000" dirty="0" smtClean="0">
                <a:solidFill>
                  <a:srgbClr val="FFFF00"/>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a:t>
            </a:r>
            <a:r>
              <a:rPr lang="en-US" sz="2000" i="1" dirty="0" smtClean="0">
                <a:solidFill>
                  <a:schemeClr val="bg1"/>
                </a:solidFill>
                <a:latin typeface="Times New Roman" pitchFamily="18" charset="0"/>
                <a:cs typeface="Times New Roman" pitchFamily="18" charset="0"/>
              </a:rPr>
              <a:t>a conversational particle that means </a:t>
            </a:r>
          </a:p>
          <a:p>
            <a:pPr>
              <a:defRPr/>
            </a:pPr>
            <a:r>
              <a:rPr lang="en-US" sz="2000" dirty="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“really, you know”</a:t>
            </a:r>
            <a:endParaRPr lang="en-US"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8549322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524000"/>
            <a:ext cx="82296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Words of encouragement from a lost play of Euripides: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a:solidFill>
                  <a:schemeClr val="bg1"/>
                </a:solidFill>
                <a:latin typeface="Palatino Linotype" pitchFamily="18" charset="0"/>
                <a:cs typeface="Times New Roman" pitchFamily="18" charset="0"/>
              </a:rPr>
              <a:t>δι’ ἐλπίδος ζῆ καὶ δι’ ἐλπίδος τρέφου. </a:t>
            </a:r>
            <a:endParaRPr lang="en-US" sz="2400" dirty="0" smtClean="0">
              <a:solidFill>
                <a:schemeClr val="bg1"/>
              </a:solidFill>
              <a:latin typeface="Palatino Linotype" pitchFamily="18" charset="0"/>
              <a:cs typeface="Times New Roman" pitchFamily="18" charset="0"/>
            </a:endParaRPr>
          </a:p>
          <a:p>
            <a:pPr marL="400050" lvl="1" indent="0" algn="r">
              <a:buNone/>
              <a:defRPr/>
            </a:pPr>
            <a:r>
              <a:rPr lang="en-US" sz="2000" dirty="0" smtClean="0">
                <a:solidFill>
                  <a:schemeClr val="bg1"/>
                </a:solidFill>
                <a:latin typeface="Times New Roman" pitchFamily="18" charset="0"/>
                <a:cs typeface="Times New Roman" pitchFamily="18" charset="0"/>
              </a:rPr>
              <a:t>Euripides </a:t>
            </a:r>
            <a:r>
              <a:rPr lang="en-US" sz="2000" i="1" dirty="0" err="1" smtClean="0">
                <a:solidFill>
                  <a:schemeClr val="bg1"/>
                </a:solidFill>
                <a:latin typeface="Times New Roman" pitchFamily="18" charset="0"/>
                <a:cs typeface="Times New Roman" pitchFamily="18" charset="0"/>
              </a:rPr>
              <a:t>Phrixus</a:t>
            </a:r>
            <a:r>
              <a:rPr lang="en-US" sz="2000" i="1"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fr.</a:t>
            </a:r>
            <a:r>
              <a:rPr lang="en-US" sz="2000" dirty="0" smtClean="0">
                <a:solidFill>
                  <a:schemeClr val="bg1"/>
                </a:solidFill>
                <a:latin typeface="Times New Roman" pitchFamily="18" charset="0"/>
                <a:cs typeface="Times New Roman" pitchFamily="18" charset="0"/>
              </a:rPr>
              <a:t> 826</a:t>
            </a:r>
            <a:endParaRPr lang="en-US" sz="2000" dirty="0">
              <a:solidFill>
                <a:schemeClr val="bg1"/>
              </a:solidFill>
              <a:latin typeface="Times New Roman" pitchFamily="18" charset="0"/>
              <a:cs typeface="Times New Roman" pitchFamily="18" charset="0"/>
            </a:endParaRPr>
          </a:p>
        </p:txBody>
      </p:sp>
      <p:sp>
        <p:nvSpPr>
          <p:cNvPr id="4" name="TextBox 3"/>
          <p:cNvSpPr txBox="1"/>
          <p:nvPr/>
        </p:nvSpPr>
        <p:spPr>
          <a:xfrm>
            <a:off x="0" y="6457890"/>
            <a:ext cx="2417650" cy="400110"/>
          </a:xfrm>
          <a:prstGeom prst="rect">
            <a:avLst/>
          </a:prstGeom>
          <a:noFill/>
        </p:spPr>
        <p:txBody>
          <a:bodyPr wrap="none" rtlCol="0">
            <a:spAutoFit/>
          </a:bodyPr>
          <a:lstStyle/>
          <a:p>
            <a:pPr>
              <a:defRPr/>
            </a:pPr>
            <a:r>
              <a:rPr lang="el-GR" sz="2000" dirty="0">
                <a:solidFill>
                  <a:srgbClr val="FFFF00"/>
                </a:solidFill>
                <a:latin typeface="Palatino Linotype" pitchFamily="18" charset="0"/>
                <a:cs typeface="Times New Roman" pitchFamily="18" charset="0"/>
              </a:rPr>
              <a:t>ζῆ </a:t>
            </a:r>
            <a:r>
              <a:rPr lang="en-US" sz="2000" dirty="0" smtClean="0">
                <a:solidFill>
                  <a:schemeClr val="bg1"/>
                </a:solidFill>
                <a:latin typeface="Times New Roman" pitchFamily="18" charset="0"/>
                <a:cs typeface="Times New Roman" pitchFamily="18" charset="0"/>
              </a:rPr>
              <a:t>live! (a command)</a:t>
            </a:r>
          </a:p>
        </p:txBody>
      </p:sp>
      <p:sp>
        <p:nvSpPr>
          <p:cNvPr id="5" name="TextBox 4"/>
          <p:cNvSpPr txBox="1"/>
          <p:nvPr/>
        </p:nvSpPr>
        <p:spPr>
          <a:xfrm>
            <a:off x="4191000" y="6457890"/>
            <a:ext cx="4953001" cy="400110"/>
          </a:xfrm>
          <a:prstGeom prst="rect">
            <a:avLst/>
          </a:prstGeom>
          <a:noFill/>
        </p:spPr>
        <p:txBody>
          <a:bodyPr wrap="square" rtlCol="0">
            <a:spAutoFit/>
          </a:bodyPr>
          <a:lstStyle/>
          <a:p>
            <a:pPr>
              <a:defRPr/>
            </a:pPr>
            <a:r>
              <a:rPr lang="el-GR" sz="2000" dirty="0" smtClean="0">
                <a:solidFill>
                  <a:srgbClr val="FFFF00"/>
                </a:solidFill>
                <a:latin typeface="Palatino Linotype" pitchFamily="18" charset="0"/>
                <a:cs typeface="Times New Roman" pitchFamily="18" charset="0"/>
              </a:rPr>
              <a:t>τρέφου </a:t>
            </a:r>
            <a:r>
              <a:rPr lang="en-US" sz="2000" dirty="0" smtClean="0">
                <a:solidFill>
                  <a:schemeClr val="bg1"/>
                </a:solidFill>
                <a:latin typeface="Times New Roman" pitchFamily="18" charset="0"/>
                <a:cs typeface="Times New Roman" pitchFamily="18" charset="0"/>
              </a:rPr>
              <a:t>take your nourishment! </a:t>
            </a:r>
            <a:r>
              <a:rPr lang="en-US" sz="2000" dirty="0">
                <a:solidFill>
                  <a:schemeClr val="bg1"/>
                </a:solidFill>
                <a:latin typeface="Times New Roman" pitchFamily="18" charset="0"/>
                <a:cs typeface="Times New Roman" pitchFamily="18" charset="0"/>
              </a:rPr>
              <a:t>(a command</a:t>
            </a:r>
            <a:r>
              <a:rPr lang="en-US" sz="2000" dirty="0" smtClean="0">
                <a:solidFill>
                  <a:schemeClr val="bg1"/>
                </a:solidFill>
                <a:latin typeface="Times New Roman" pitchFamily="18" charset="0"/>
                <a:cs typeface="Times New Roman" pitchFamily="18" charset="0"/>
              </a:rPr>
              <a:t>)</a:t>
            </a:r>
            <a:endParaRPr lang="en-US"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01782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0772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In one of Plato’s dialogues, conversation turns to discussion of why children can be so different from their parents. At one point, one of the participants, Protagoras, cautions that they should not yet pass judgment on two young men in the room: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a:solidFill>
                  <a:schemeClr val="bg1"/>
                </a:solidFill>
                <a:latin typeface="Palatino Linotype" pitchFamily="18" charset="0"/>
                <a:cs typeface="Times New Roman" pitchFamily="18" charset="0"/>
              </a:rPr>
              <a:t>ἔτι γὰρ ἐν αὐτοῖς εἰσιν </a:t>
            </a:r>
            <a:r>
              <a:rPr lang="el-GR" sz="2400" dirty="0" smtClean="0">
                <a:solidFill>
                  <a:schemeClr val="bg1"/>
                </a:solidFill>
                <a:latin typeface="Palatino Linotype" pitchFamily="18" charset="0"/>
                <a:cs typeface="Times New Roman" pitchFamily="18" charset="0"/>
              </a:rPr>
              <a:t>ἐλπίδες· </a:t>
            </a:r>
            <a:r>
              <a:rPr lang="el-GR" sz="2400" dirty="0">
                <a:solidFill>
                  <a:schemeClr val="bg1"/>
                </a:solidFill>
                <a:latin typeface="Palatino Linotype" pitchFamily="18" charset="0"/>
                <a:cs typeface="Times New Roman" pitchFamily="18" charset="0"/>
              </a:rPr>
              <a:t>νέοι γάρ</a:t>
            </a:r>
            <a:r>
              <a:rPr lang="el-GR" sz="2400" dirty="0" smtClean="0">
                <a:solidFill>
                  <a:schemeClr val="bg1"/>
                </a:solidFill>
                <a:latin typeface="Palatino Linotype" pitchFamily="18" charset="0"/>
                <a:cs typeface="Times New Roman" pitchFamily="18" charset="0"/>
              </a:rPr>
              <a:t>.</a:t>
            </a:r>
            <a:r>
              <a:rPr lang="en-US" sz="2400" dirty="0" smtClean="0">
                <a:solidFill>
                  <a:schemeClr val="bg1"/>
                </a:solidFill>
                <a:latin typeface="Palatino Linotype" pitchFamily="18" charset="0"/>
                <a:cs typeface="Times New Roman" pitchFamily="18" charset="0"/>
              </a:rPr>
              <a:t> </a:t>
            </a:r>
            <a:endParaRPr lang="el-GR" sz="2400" dirty="0">
              <a:solidFill>
                <a:schemeClr val="bg1"/>
              </a:solidFill>
              <a:latin typeface="Palatino Linotype" pitchFamily="18" charset="0"/>
              <a:cs typeface="Times New Roman" pitchFamily="18" charset="0"/>
            </a:endParaRPr>
          </a:p>
          <a:p>
            <a:pPr marL="400050" lvl="1" indent="0" algn="r">
              <a:buNone/>
              <a:defRPr/>
            </a:pPr>
            <a:r>
              <a:rPr lang="en-US" sz="2000" dirty="0" smtClean="0">
                <a:solidFill>
                  <a:schemeClr val="bg1"/>
                </a:solidFill>
                <a:latin typeface="Times New Roman" pitchFamily="18" charset="0"/>
                <a:cs typeface="Times New Roman" pitchFamily="18" charset="0"/>
              </a:rPr>
              <a:t>Plato </a:t>
            </a:r>
            <a:r>
              <a:rPr lang="en-US" sz="2000" i="1" dirty="0" smtClean="0">
                <a:solidFill>
                  <a:schemeClr val="bg1"/>
                </a:solidFill>
                <a:latin typeface="Times New Roman" pitchFamily="18" charset="0"/>
                <a:cs typeface="Times New Roman" pitchFamily="18" charset="0"/>
              </a:rPr>
              <a:t>Protagoras </a:t>
            </a:r>
            <a:r>
              <a:rPr lang="en-US" sz="2000" dirty="0" smtClean="0">
                <a:solidFill>
                  <a:schemeClr val="bg1"/>
                </a:solidFill>
                <a:latin typeface="Times New Roman" pitchFamily="18" charset="0"/>
                <a:cs typeface="Times New Roman" pitchFamily="18" charset="0"/>
              </a:rPr>
              <a:t>328d</a:t>
            </a:r>
            <a:endParaRPr lang="en-US" sz="2000" dirty="0">
              <a:solidFill>
                <a:schemeClr val="bg1"/>
              </a:solidFill>
              <a:latin typeface="Times New Roman" pitchFamily="18" charset="0"/>
              <a:cs typeface="Times New Roman" pitchFamily="18" charset="0"/>
            </a:endParaRPr>
          </a:p>
        </p:txBody>
      </p:sp>
      <p:sp>
        <p:nvSpPr>
          <p:cNvPr id="4" name="TextBox 3"/>
          <p:cNvSpPr txBox="1"/>
          <p:nvPr/>
        </p:nvSpPr>
        <p:spPr>
          <a:xfrm>
            <a:off x="0" y="6457890"/>
            <a:ext cx="1447800" cy="400110"/>
          </a:xfrm>
          <a:prstGeom prst="rect">
            <a:avLst/>
          </a:prstGeom>
          <a:noFill/>
        </p:spPr>
        <p:txBody>
          <a:bodyPr wrap="square" rtlCol="0">
            <a:spAutoFit/>
          </a:bodyPr>
          <a:lstStyle/>
          <a:p>
            <a:pPr>
              <a:defRPr/>
            </a:pPr>
            <a:r>
              <a:rPr lang="el-GR" sz="2000" dirty="0">
                <a:solidFill>
                  <a:srgbClr val="FFFF00"/>
                </a:solidFill>
                <a:latin typeface="Palatino Linotype" pitchFamily="18" charset="0"/>
                <a:cs typeface="Times New Roman" pitchFamily="18" charset="0"/>
              </a:rPr>
              <a:t>ἔτι </a:t>
            </a:r>
            <a:r>
              <a:rPr lang="en-US" sz="2000" dirty="0" smtClean="0">
                <a:solidFill>
                  <a:schemeClr val="bg1"/>
                </a:solidFill>
                <a:latin typeface="Times New Roman" pitchFamily="18" charset="0"/>
                <a:cs typeface="Times New Roman" pitchFamily="18" charset="0"/>
              </a:rPr>
              <a:t>yet, still </a:t>
            </a:r>
            <a:endParaRPr lang="el-GR" sz="2000" dirty="0">
              <a:solidFill>
                <a:schemeClr val="bg1"/>
              </a:solidFill>
              <a:latin typeface="Times New Roman" pitchFamily="18" charset="0"/>
              <a:cs typeface="Times New Roman" pitchFamily="18" charset="0"/>
            </a:endParaRPr>
          </a:p>
        </p:txBody>
      </p:sp>
      <p:sp>
        <p:nvSpPr>
          <p:cNvPr id="6" name="TextBox 5"/>
          <p:cNvSpPr txBox="1"/>
          <p:nvPr/>
        </p:nvSpPr>
        <p:spPr>
          <a:xfrm>
            <a:off x="6553200" y="6457890"/>
            <a:ext cx="2590800" cy="400110"/>
          </a:xfrm>
          <a:prstGeom prst="rect">
            <a:avLst/>
          </a:prstGeom>
          <a:noFill/>
        </p:spPr>
        <p:txBody>
          <a:bodyPr wrap="square" rtlCol="0">
            <a:spAutoFit/>
          </a:bodyPr>
          <a:lstStyle/>
          <a:p>
            <a:pPr>
              <a:defRPr/>
            </a:pPr>
            <a:r>
              <a:rPr lang="el-GR" sz="2000" dirty="0">
                <a:solidFill>
                  <a:srgbClr val="FFFF00"/>
                </a:solidFill>
                <a:latin typeface="Palatino Linotype" pitchFamily="18" charset="0"/>
                <a:cs typeface="Times New Roman" pitchFamily="18" charset="0"/>
              </a:rPr>
              <a:t>νέοι </a:t>
            </a:r>
            <a:r>
              <a:rPr lang="en-US" sz="2000" dirty="0" smtClean="0">
                <a:solidFill>
                  <a:schemeClr val="bg1"/>
                </a:solidFill>
                <a:latin typeface="Times New Roman" pitchFamily="18" charset="0"/>
                <a:cs typeface="Times New Roman" pitchFamily="18" charset="0"/>
              </a:rPr>
              <a:t>(nom </a:t>
            </a:r>
            <a:r>
              <a:rPr lang="en-US" sz="2000" dirty="0" err="1" smtClean="0">
                <a:solidFill>
                  <a:schemeClr val="bg1"/>
                </a:solidFill>
                <a:latin typeface="Times New Roman" pitchFamily="18" charset="0"/>
                <a:cs typeface="Times New Roman" pitchFamily="18" charset="0"/>
              </a:rPr>
              <a:t>pl</a:t>
            </a:r>
            <a:r>
              <a:rPr lang="en-US" sz="2000" dirty="0" smtClean="0">
                <a:solidFill>
                  <a:schemeClr val="bg1"/>
                </a:solidFill>
                <a:latin typeface="Times New Roman" pitchFamily="18" charset="0"/>
                <a:cs typeface="Times New Roman" pitchFamily="18" charset="0"/>
              </a:rPr>
              <a:t>) </a:t>
            </a:r>
            <a:r>
              <a:rPr lang="el-GR" sz="2000" dirty="0">
                <a:solidFill>
                  <a:srgbClr val="FFFF00"/>
                </a:solidFill>
                <a:latin typeface="Palatino Linotype" pitchFamily="18" charset="0"/>
                <a:cs typeface="Times New Roman" pitchFamily="18" charset="0"/>
              </a:rPr>
              <a:t>ὁ </a:t>
            </a:r>
            <a:r>
              <a:rPr lang="en-US" sz="2000" dirty="0" smtClean="0">
                <a:solidFill>
                  <a:schemeClr val="bg1"/>
                </a:solidFill>
                <a:latin typeface="Times New Roman" pitchFamily="18" charset="0"/>
                <a:cs typeface="Times New Roman" pitchFamily="18" charset="0"/>
              </a:rPr>
              <a:t>young </a:t>
            </a:r>
            <a:endParaRPr lang="el-GR"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0543574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The Athenian orators </a:t>
            </a:r>
            <a:r>
              <a:rPr lang="en-US" sz="2000" dirty="0" err="1" smtClean="0">
                <a:solidFill>
                  <a:schemeClr val="bg1"/>
                </a:solidFill>
                <a:latin typeface="Times New Roman" pitchFamily="18" charset="0"/>
                <a:cs typeface="Times New Roman" pitchFamily="18" charset="0"/>
              </a:rPr>
              <a:t>Aeschines</a:t>
            </a:r>
            <a:r>
              <a:rPr lang="en-US" sz="2000" dirty="0" smtClean="0">
                <a:solidFill>
                  <a:schemeClr val="bg1"/>
                </a:solidFill>
                <a:latin typeface="Times New Roman" pitchFamily="18" charset="0"/>
                <a:cs typeface="Times New Roman" pitchFamily="18" charset="0"/>
              </a:rPr>
              <a:t> and Demosthenes were long engaged in a bitter public feud while Philip II of Macedon was gradually taking control of Greece. Each accused the other of corruption. Here </a:t>
            </a:r>
            <a:r>
              <a:rPr lang="en-US" sz="2000" dirty="0" err="1" smtClean="0">
                <a:solidFill>
                  <a:schemeClr val="bg1"/>
                </a:solidFill>
                <a:latin typeface="Times New Roman" pitchFamily="18" charset="0"/>
                <a:cs typeface="Times New Roman" pitchFamily="18" charset="0"/>
              </a:rPr>
              <a:t>Aeschines</a:t>
            </a:r>
            <a:r>
              <a:rPr lang="en-US" sz="2000" dirty="0" smtClean="0">
                <a:solidFill>
                  <a:schemeClr val="bg1"/>
                </a:solidFill>
                <a:latin typeface="Times New Roman" pitchFamily="18" charset="0"/>
                <a:cs typeface="Times New Roman" pitchFamily="18" charset="0"/>
              </a:rPr>
              <a:t> has charged that Demosthenes lied about ambassadors being sent to Macedonia: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a:solidFill>
                  <a:schemeClr val="bg1"/>
                </a:solidFill>
                <a:latin typeface="Palatino Linotype" pitchFamily="18" charset="0"/>
                <a:cs typeface="Times New Roman" pitchFamily="18" charset="0"/>
              </a:rPr>
              <a:t>τὰ δὲ σώματά ἐστιν αὐτῶν οὐκ ἐν Μακεδονίᾳ, </a:t>
            </a:r>
            <a:endParaRPr lang="en-US" sz="2400" dirty="0" smtClean="0">
              <a:solidFill>
                <a:schemeClr val="bg1"/>
              </a:solidFill>
              <a:latin typeface="Palatino Linotype" pitchFamily="18" charset="0"/>
              <a:cs typeface="Times New Roman" pitchFamily="18" charset="0"/>
            </a:endParaRPr>
          </a:p>
          <a:p>
            <a:pPr marL="400050" lvl="1" indent="0">
              <a:buNone/>
              <a:defRPr/>
            </a:pPr>
            <a:r>
              <a:rPr lang="en-US" sz="2400" dirty="0">
                <a:solidFill>
                  <a:schemeClr val="bg1"/>
                </a:solidFill>
                <a:latin typeface="Palatino Linotype" pitchFamily="18" charset="0"/>
                <a:cs typeface="Times New Roman" pitchFamily="18" charset="0"/>
              </a:rPr>
              <a:t>	</a:t>
            </a:r>
            <a:r>
              <a:rPr lang="en-US" sz="2400" dirty="0" smtClean="0">
                <a:solidFill>
                  <a:schemeClr val="bg1"/>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ἀλλ</a:t>
            </a:r>
            <a:r>
              <a:rPr lang="el-GR" sz="2400" dirty="0">
                <a:solidFill>
                  <a:schemeClr val="bg1"/>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Ἀθήνησι</a:t>
            </a:r>
            <a:r>
              <a:rPr lang="en-US" sz="2400" dirty="0">
                <a:solidFill>
                  <a:schemeClr val="bg1"/>
                </a:solidFill>
                <a:latin typeface="Palatino Linotype" pitchFamily="18" charset="0"/>
                <a:cs typeface="Times New Roman" pitchFamily="18" charset="0"/>
              </a:rPr>
              <a:t>.</a:t>
            </a:r>
            <a:r>
              <a:rPr lang="en-US" sz="2400" dirty="0" smtClean="0">
                <a:solidFill>
                  <a:schemeClr val="bg1"/>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 </a:t>
            </a:r>
            <a:endParaRPr lang="el-GR" sz="2400" dirty="0">
              <a:solidFill>
                <a:schemeClr val="bg1"/>
              </a:solidFill>
              <a:latin typeface="Palatino Linotype" pitchFamily="18" charset="0"/>
              <a:cs typeface="Times New Roman" pitchFamily="18" charset="0"/>
            </a:endParaRPr>
          </a:p>
          <a:p>
            <a:pPr marL="400050" lvl="1" indent="0" algn="r">
              <a:buNone/>
              <a:defRPr/>
            </a:pPr>
            <a:r>
              <a:rPr lang="en-US" sz="2000" dirty="0" err="1" smtClean="0">
                <a:solidFill>
                  <a:schemeClr val="bg1"/>
                </a:solidFill>
                <a:latin typeface="Times New Roman" pitchFamily="18" charset="0"/>
                <a:cs typeface="Times New Roman" pitchFamily="18" charset="0"/>
              </a:rPr>
              <a:t>Aeschines</a:t>
            </a:r>
            <a:r>
              <a:rPr lang="en-US" sz="2000" dirty="0" smtClean="0">
                <a:solidFill>
                  <a:schemeClr val="bg1"/>
                </a:solidFill>
                <a:latin typeface="Times New Roman" pitchFamily="18" charset="0"/>
                <a:cs typeface="Times New Roman" pitchFamily="18" charset="0"/>
              </a:rPr>
              <a:t> 2.58</a:t>
            </a:r>
            <a:endParaRPr lang="en-US" sz="2000" dirty="0">
              <a:solidFill>
                <a:schemeClr val="bg1"/>
              </a:solidFill>
              <a:latin typeface="Times New Roman" pitchFamily="18" charset="0"/>
              <a:cs typeface="Times New Roman" pitchFamily="18" charset="0"/>
            </a:endParaRPr>
          </a:p>
        </p:txBody>
      </p:sp>
      <p:sp>
        <p:nvSpPr>
          <p:cNvPr id="4" name="TextBox 3"/>
          <p:cNvSpPr txBox="1"/>
          <p:nvPr/>
        </p:nvSpPr>
        <p:spPr>
          <a:xfrm>
            <a:off x="5334000" y="6457890"/>
            <a:ext cx="3810000" cy="400110"/>
          </a:xfrm>
          <a:prstGeom prst="rect">
            <a:avLst/>
          </a:prstGeom>
          <a:noFill/>
        </p:spPr>
        <p:txBody>
          <a:bodyPr wrap="square" rtlCol="0">
            <a:spAutoFit/>
          </a:bodyPr>
          <a:lstStyle/>
          <a:p>
            <a:pPr>
              <a:defRPr/>
            </a:pPr>
            <a:r>
              <a:rPr lang="el-GR" sz="2000" dirty="0" smtClean="0">
                <a:solidFill>
                  <a:srgbClr val="FFFF00"/>
                </a:solidFill>
                <a:latin typeface="Palatino Linotype" pitchFamily="18" charset="0"/>
                <a:cs typeface="Times New Roman" pitchFamily="18" charset="0"/>
              </a:rPr>
              <a:t>Μακεδονίᾳ </a:t>
            </a:r>
            <a:r>
              <a:rPr lang="en-US" sz="2000" dirty="0" smtClean="0">
                <a:solidFill>
                  <a:schemeClr val="bg1"/>
                </a:solidFill>
                <a:latin typeface="Times New Roman" pitchFamily="18" charset="0"/>
                <a:cs typeface="Times New Roman" pitchFamily="18" charset="0"/>
              </a:rPr>
              <a:t>(</a:t>
            </a:r>
            <a:r>
              <a:rPr lang="en-US" sz="2000" dirty="0" err="1" smtClean="0">
                <a:solidFill>
                  <a:schemeClr val="bg1"/>
                </a:solidFill>
                <a:latin typeface="Times New Roman" pitchFamily="18" charset="0"/>
                <a:cs typeface="Times New Roman" pitchFamily="18" charset="0"/>
              </a:rPr>
              <a:t>dat</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 </a:t>
            </a:r>
            <a:r>
              <a:rPr lang="el-GR" sz="2000" dirty="0">
                <a:solidFill>
                  <a:srgbClr val="FFFF00"/>
                </a:solidFill>
                <a:latin typeface="Palatino Linotype" pitchFamily="18" charset="0"/>
                <a:cs typeface="Times New Roman" pitchFamily="18" charset="0"/>
              </a:rPr>
              <a:t>ἡ </a:t>
            </a:r>
            <a:r>
              <a:rPr lang="en-US" sz="2000" dirty="0" smtClean="0">
                <a:solidFill>
                  <a:schemeClr val="bg1"/>
                </a:solidFill>
                <a:latin typeface="Times New Roman" pitchFamily="18" charset="0"/>
                <a:cs typeface="Times New Roman" pitchFamily="18" charset="0"/>
              </a:rPr>
              <a:t>Macedonia</a:t>
            </a:r>
            <a:endParaRPr lang="el-GR" sz="2000" dirty="0">
              <a:solidFill>
                <a:schemeClr val="bg1"/>
              </a:solidFill>
              <a:latin typeface="Times New Roman" pitchFamily="18" charset="0"/>
              <a:cs typeface="Times New Roman" pitchFamily="18" charset="0"/>
            </a:endParaRPr>
          </a:p>
        </p:txBody>
      </p:sp>
      <p:sp>
        <p:nvSpPr>
          <p:cNvPr id="5" name="TextBox 4"/>
          <p:cNvSpPr txBox="1"/>
          <p:nvPr/>
        </p:nvSpPr>
        <p:spPr>
          <a:xfrm>
            <a:off x="0" y="6448275"/>
            <a:ext cx="2819400" cy="400110"/>
          </a:xfrm>
          <a:prstGeom prst="rect">
            <a:avLst/>
          </a:prstGeom>
          <a:noFill/>
        </p:spPr>
        <p:txBody>
          <a:bodyPr wrap="square" rtlCol="0">
            <a:spAutoFit/>
          </a:bodyPr>
          <a:lstStyle/>
          <a:p>
            <a:pPr>
              <a:defRPr/>
            </a:pPr>
            <a:r>
              <a:rPr lang="el-GR" sz="2000" dirty="0" smtClean="0">
                <a:solidFill>
                  <a:srgbClr val="FFFF00"/>
                </a:solidFill>
                <a:latin typeface="Palatino Linotype" pitchFamily="18" charset="0"/>
                <a:cs typeface="Times New Roman" pitchFamily="18" charset="0"/>
              </a:rPr>
              <a:t>Ἀθήνησι</a:t>
            </a:r>
            <a:r>
              <a:rPr lang="en-US" sz="2000" dirty="0" smtClean="0">
                <a:solidFill>
                  <a:srgbClr val="FFFF00"/>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a:t>
            </a:r>
            <a:r>
              <a:rPr lang="en-US" sz="2000" dirty="0" err="1" smtClean="0">
                <a:solidFill>
                  <a:schemeClr val="bg1"/>
                </a:solidFill>
                <a:latin typeface="Times New Roman" pitchFamily="18" charset="0"/>
                <a:cs typeface="Times New Roman" pitchFamily="18" charset="0"/>
              </a:rPr>
              <a:t>dat</a:t>
            </a:r>
            <a:r>
              <a:rPr lang="en-US" sz="2000" dirty="0" smtClean="0">
                <a:solidFill>
                  <a:schemeClr val="bg1"/>
                </a:solidFill>
                <a:latin typeface="Times New Roman" pitchFamily="18" charset="0"/>
                <a:cs typeface="Times New Roman" pitchFamily="18" charset="0"/>
              </a:rPr>
              <a:t>) </a:t>
            </a:r>
            <a:r>
              <a:rPr lang="el-GR" sz="2000" dirty="0">
                <a:solidFill>
                  <a:srgbClr val="FFFF00"/>
                </a:solidFill>
                <a:latin typeface="Palatino Linotype" pitchFamily="18" charset="0"/>
                <a:cs typeface="Times New Roman" pitchFamily="18" charset="0"/>
              </a:rPr>
              <a:t>ἡ </a:t>
            </a:r>
            <a:r>
              <a:rPr lang="en-US" sz="2000" dirty="0" smtClean="0">
                <a:solidFill>
                  <a:schemeClr val="bg1"/>
                </a:solidFill>
                <a:latin typeface="Times New Roman" pitchFamily="18" charset="0"/>
                <a:cs typeface="Times New Roman" pitchFamily="18" charset="0"/>
              </a:rPr>
              <a:t>Athens</a:t>
            </a:r>
            <a:endParaRPr lang="el-GR"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6963850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000" dirty="0" smtClean="0">
                <a:solidFill>
                  <a:schemeClr val="bg1"/>
                </a:solidFill>
                <a:latin typeface="Times New Roman" pitchFamily="18" charset="0"/>
                <a:cs typeface="Times New Roman" pitchFamily="18" charset="0"/>
              </a:rPr>
              <a:t>From a lawsuit about an investment loan. At one point the prosecutor asks: </a:t>
            </a:r>
          </a:p>
          <a:p>
            <a:pPr marL="0" indent="0">
              <a:buNone/>
              <a:defRPr/>
            </a:pPr>
            <a:endParaRPr lang="en-US" sz="2400" dirty="0" smtClean="0">
              <a:solidFill>
                <a:schemeClr val="bg1"/>
              </a:solidFill>
              <a:latin typeface="Times New Roman" pitchFamily="18" charset="0"/>
              <a:cs typeface="Times New Roman" pitchFamily="18" charset="0"/>
            </a:endParaRPr>
          </a:p>
          <a:p>
            <a:pPr marL="400050" lvl="1" indent="0">
              <a:buNone/>
              <a:defRPr/>
            </a:pPr>
            <a:r>
              <a:rPr lang="el-GR" sz="2400" dirty="0">
                <a:solidFill>
                  <a:schemeClr val="bg1"/>
                </a:solidFill>
                <a:latin typeface="Palatino Linotype" pitchFamily="18" charset="0"/>
                <a:cs typeface="Times New Roman" pitchFamily="18" charset="0"/>
              </a:rPr>
              <a:t>διὰ τί ἡμῖν οὐκ ἀποδίδως τὰ </a:t>
            </a:r>
            <a:r>
              <a:rPr lang="el-GR" sz="2400" dirty="0" smtClean="0">
                <a:solidFill>
                  <a:schemeClr val="bg1"/>
                </a:solidFill>
                <a:latin typeface="Palatino Linotype" pitchFamily="18" charset="0"/>
                <a:cs typeface="Times New Roman" pitchFamily="18" charset="0"/>
              </a:rPr>
              <a:t>χρήματα</a:t>
            </a:r>
            <a:r>
              <a:rPr lang="en-US" sz="2400" dirty="0" smtClean="0">
                <a:solidFill>
                  <a:schemeClr val="bg1"/>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 </a:t>
            </a:r>
            <a:endParaRPr lang="el-GR" sz="2400" dirty="0">
              <a:solidFill>
                <a:schemeClr val="bg1"/>
              </a:solidFill>
              <a:latin typeface="Palatino Linotype" pitchFamily="18" charset="0"/>
              <a:cs typeface="Times New Roman" pitchFamily="18" charset="0"/>
            </a:endParaRPr>
          </a:p>
          <a:p>
            <a:pPr marL="400050" lvl="1" indent="0" algn="r">
              <a:buNone/>
              <a:defRPr/>
            </a:pPr>
            <a:r>
              <a:rPr lang="en-US" sz="2000" dirty="0" smtClean="0">
                <a:solidFill>
                  <a:schemeClr val="bg1"/>
                </a:solidFill>
                <a:latin typeface="Times New Roman" pitchFamily="18" charset="0"/>
                <a:cs typeface="Times New Roman" pitchFamily="18" charset="0"/>
              </a:rPr>
              <a:t>Demosthenes 56.32</a:t>
            </a:r>
            <a:endParaRPr lang="en-US" sz="2000" dirty="0">
              <a:solidFill>
                <a:schemeClr val="bg1"/>
              </a:solidFill>
              <a:latin typeface="Times New Roman" pitchFamily="18" charset="0"/>
              <a:cs typeface="Times New Roman" pitchFamily="18" charset="0"/>
            </a:endParaRPr>
          </a:p>
        </p:txBody>
      </p:sp>
      <p:sp>
        <p:nvSpPr>
          <p:cNvPr id="4" name="TextBox 3"/>
          <p:cNvSpPr txBox="1"/>
          <p:nvPr/>
        </p:nvSpPr>
        <p:spPr>
          <a:xfrm>
            <a:off x="0" y="6457890"/>
            <a:ext cx="1828800" cy="400110"/>
          </a:xfrm>
          <a:prstGeom prst="rect">
            <a:avLst/>
          </a:prstGeom>
          <a:noFill/>
        </p:spPr>
        <p:txBody>
          <a:bodyPr wrap="square" rtlCol="0">
            <a:spAutoFit/>
          </a:bodyPr>
          <a:lstStyle/>
          <a:p>
            <a:pPr>
              <a:defRPr/>
            </a:pPr>
            <a:r>
              <a:rPr lang="el-GR" sz="2000" dirty="0" smtClean="0">
                <a:solidFill>
                  <a:srgbClr val="FFFF00"/>
                </a:solidFill>
                <a:latin typeface="Palatino Linotype" pitchFamily="18" charset="0"/>
                <a:cs typeface="Times New Roman" pitchFamily="18" charset="0"/>
              </a:rPr>
              <a:t>ἡμῖν </a:t>
            </a:r>
            <a:r>
              <a:rPr lang="en-US" sz="2000" dirty="0" smtClean="0">
                <a:solidFill>
                  <a:schemeClr val="bg1"/>
                </a:solidFill>
                <a:latin typeface="Times New Roman" pitchFamily="18" charset="0"/>
                <a:cs typeface="Times New Roman" pitchFamily="18" charset="0"/>
              </a:rPr>
              <a:t>(</a:t>
            </a:r>
            <a:r>
              <a:rPr lang="en-US" sz="2000" dirty="0" err="1">
                <a:solidFill>
                  <a:schemeClr val="bg1"/>
                </a:solidFill>
                <a:latin typeface="Times New Roman" pitchFamily="18" charset="0"/>
                <a:cs typeface="Times New Roman" pitchFamily="18" charset="0"/>
              </a:rPr>
              <a:t>dat</a:t>
            </a:r>
            <a:r>
              <a:rPr lang="en-US" sz="2000" dirty="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pl</a:t>
            </a:r>
            <a:r>
              <a:rPr lang="en-US" sz="2000" dirty="0" smtClean="0">
                <a:solidFill>
                  <a:schemeClr val="bg1"/>
                </a:solidFill>
                <a:latin typeface="Times New Roman" pitchFamily="18" charset="0"/>
                <a:cs typeface="Times New Roman" pitchFamily="18" charset="0"/>
              </a:rPr>
              <a:t>) us </a:t>
            </a:r>
            <a:endParaRPr lang="el-GR" sz="2000" dirty="0">
              <a:solidFill>
                <a:schemeClr val="bg1"/>
              </a:solidFill>
              <a:latin typeface="Times New Roman" pitchFamily="18" charset="0"/>
              <a:cs typeface="Times New Roman" pitchFamily="18" charset="0"/>
            </a:endParaRPr>
          </a:p>
        </p:txBody>
      </p:sp>
      <p:sp>
        <p:nvSpPr>
          <p:cNvPr id="5" name="TextBox 4"/>
          <p:cNvSpPr txBox="1"/>
          <p:nvPr/>
        </p:nvSpPr>
        <p:spPr>
          <a:xfrm>
            <a:off x="5257800" y="6457890"/>
            <a:ext cx="3886200" cy="400110"/>
          </a:xfrm>
          <a:prstGeom prst="rect">
            <a:avLst/>
          </a:prstGeom>
          <a:noFill/>
        </p:spPr>
        <p:txBody>
          <a:bodyPr wrap="square" rtlCol="0">
            <a:spAutoFit/>
          </a:bodyPr>
          <a:lstStyle/>
          <a:p>
            <a:pPr>
              <a:defRPr/>
            </a:pPr>
            <a:r>
              <a:rPr lang="el-GR" sz="2000" dirty="0" smtClean="0">
                <a:solidFill>
                  <a:srgbClr val="FFFF00"/>
                </a:solidFill>
                <a:latin typeface="Palatino Linotype" pitchFamily="18" charset="0"/>
                <a:cs typeface="Times New Roman" pitchFamily="18" charset="0"/>
              </a:rPr>
              <a:t>χρῆμα </a:t>
            </a:r>
            <a:r>
              <a:rPr lang="el-GR" sz="2000" dirty="0">
                <a:solidFill>
                  <a:srgbClr val="FFFF00"/>
                </a:solidFill>
                <a:latin typeface="Palatino Linotype" pitchFamily="18" charset="0"/>
                <a:cs typeface="Times New Roman" pitchFamily="18" charset="0"/>
              </a:rPr>
              <a:t>–ατος τό </a:t>
            </a:r>
            <a:r>
              <a:rPr lang="en-US" sz="2000" dirty="0" smtClean="0">
                <a:solidFill>
                  <a:schemeClr val="bg1"/>
                </a:solidFill>
                <a:latin typeface="Times New Roman" pitchFamily="18" charset="0"/>
                <a:cs typeface="Times New Roman" pitchFamily="18" charset="0"/>
              </a:rPr>
              <a:t>thing (pl.) money</a:t>
            </a:r>
            <a:endParaRPr lang="en-US"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9362686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7360</TotalTime>
  <Words>949</Words>
  <Application>Microsoft Office PowerPoint</Application>
  <PresentationFormat>On-screen Show (4:3)</PresentationFormat>
  <Paragraphs>148</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Ancient Greek for Everyone: A New Digital Resource for Beginning Greek  Unit 6: Prepositions   Classical Reading</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Greek 1001 Elementary Greek</dc:title>
  <dc:creator>Wilfred E Major</dc:creator>
  <cp:lastModifiedBy>Wilfred E Major</cp:lastModifiedBy>
  <cp:revision>488</cp:revision>
  <dcterms:created xsi:type="dcterms:W3CDTF">2012-08-17T18:41:45Z</dcterms:created>
  <dcterms:modified xsi:type="dcterms:W3CDTF">2015-06-19T17:10:18Z</dcterms:modified>
</cp:coreProperties>
</file>