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523" r:id="rId2"/>
    <p:sldId id="316" r:id="rId3"/>
    <p:sldId id="318" r:id="rId4"/>
    <p:sldId id="475" r:id="rId5"/>
    <p:sldId id="508" r:id="rId6"/>
    <p:sldId id="514" r:id="rId7"/>
    <p:sldId id="515" r:id="rId8"/>
    <p:sldId id="516" r:id="rId9"/>
    <p:sldId id="517" r:id="rId10"/>
    <p:sldId id="518" r:id="rId11"/>
    <p:sldId id="519" r:id="rId12"/>
    <p:sldId id="521" r:id="rId13"/>
    <p:sldId id="52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110" d="100"/>
          <a:sy n="110" d="100"/>
        </p:scale>
        <p:origin x="-1644" y="-3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6/19/2015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4068952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16</a:t>
            </a:r>
          </a:p>
          <a:p>
            <a:pPr>
              <a:spcBef>
                <a:spcPct val="0"/>
              </a:spcBef>
            </a:pPr>
            <a:r>
              <a:rPr lang="en-US" dirty="0" smtClean="0"/>
              <a:t>Translation: 26</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27</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13</a:t>
            </a:r>
          </a:p>
          <a:p>
            <a:pPr>
              <a:spcBef>
                <a:spcPct val="0"/>
              </a:spcBef>
            </a:pPr>
            <a:r>
              <a:rPr lang="en-US" dirty="0" smtClean="0"/>
              <a:t>Translation: 16</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14</a:t>
            </a:r>
          </a:p>
          <a:p>
            <a:pPr>
              <a:spcBef>
                <a:spcPct val="0"/>
              </a:spcBef>
            </a:pPr>
            <a:r>
              <a:rPr lang="en-US" dirty="0" smtClean="0"/>
              <a:t>Translation: 32</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607631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235116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8</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946016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5</a:t>
            </a:r>
          </a:p>
          <a:p>
            <a:pPr>
              <a:spcBef>
                <a:spcPct val="0"/>
              </a:spcBef>
            </a:pPr>
            <a:r>
              <a:rPr lang="en-US" dirty="0" smtClean="0"/>
              <a:t>Translation: 16</a:t>
            </a:r>
          </a:p>
          <a:p>
            <a:pPr>
              <a:spcBef>
                <a:spcPct val="0"/>
              </a:spcBef>
            </a:pPr>
            <a:r>
              <a:rPr lang="en-US" dirty="0" smtClean="0"/>
              <a:t>Clement of Alexandria </a:t>
            </a:r>
            <a:r>
              <a:rPr lang="en-US" i="1" dirty="0" err="1" smtClean="0"/>
              <a:t>Stromata</a:t>
            </a:r>
            <a:r>
              <a:rPr lang="en-US" baseline="0" dirty="0" smtClean="0"/>
              <a:t> 5.4.114.4, Eusebius </a:t>
            </a:r>
            <a:r>
              <a:rPr lang="en-US" i="1" baseline="0" dirty="0" err="1" smtClean="0"/>
              <a:t>Preparatio</a:t>
            </a:r>
            <a:r>
              <a:rPr lang="en-US" i="1" baseline="0" dirty="0" smtClean="0"/>
              <a:t> </a:t>
            </a:r>
            <a:r>
              <a:rPr lang="en-US" i="1" baseline="0" dirty="0" err="1" smtClean="0"/>
              <a:t>Evangelica</a:t>
            </a:r>
            <a:r>
              <a:rPr lang="en-US" i="1" baseline="0" dirty="0" smtClean="0"/>
              <a:t> </a:t>
            </a:r>
            <a:r>
              <a:rPr lang="en-US" baseline="0" dirty="0" smtClean="0"/>
              <a:t>13.13.41, </a:t>
            </a:r>
            <a:r>
              <a:rPr lang="en-US" baseline="0" dirty="0" err="1" smtClean="0"/>
              <a:t>Philodemus</a:t>
            </a:r>
            <a:r>
              <a:rPr lang="en-US" baseline="0" dirty="0" smtClean="0"/>
              <a:t> On Piety p.22.5-10 (</a:t>
            </a:r>
            <a:r>
              <a:rPr lang="en-US" baseline="0" dirty="0" err="1" smtClean="0"/>
              <a:t>Gomperz</a:t>
            </a:r>
            <a:r>
              <a:rPr lang="en-US" baseline="0" dirty="0" smtClean="0"/>
              <a:t>, just a paraphrase) </a:t>
            </a: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2069178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3</a:t>
            </a:r>
          </a:p>
          <a:p>
            <a:pPr>
              <a:spcBef>
                <a:spcPct val="0"/>
              </a:spcBef>
            </a:pPr>
            <a:r>
              <a:rPr lang="en-US" dirty="0" smtClean="0"/>
              <a:t>Translation: 11</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447973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12</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11</a:t>
            </a:r>
          </a:p>
          <a:p>
            <a:pPr>
              <a:spcBef>
                <a:spcPct val="0"/>
              </a:spcBef>
            </a:pPr>
            <a:r>
              <a:rPr lang="en-US" dirty="0" smtClean="0"/>
              <a:t>Translation: 15</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1274943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Parsing: 8</a:t>
            </a:r>
          </a:p>
          <a:p>
            <a:pPr>
              <a:spcBef>
                <a:spcPct val="0"/>
              </a:spcBef>
            </a:pPr>
            <a:r>
              <a:rPr lang="en-US" dirty="0" smtClean="0"/>
              <a:t>Translation: 11</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127494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6/19/2015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6/19/2015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6/19/2015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6/19/2015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6/19/2015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6/19/2015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r>
              <a:rPr lang="en-US" b="1" dirty="0">
                <a:solidFill>
                  <a:srgbClr val="FFFF00"/>
                </a:solidFill>
                <a:latin typeface="Times New Roman" pitchFamily="18" charset="0"/>
                <a:cs typeface="Times New Roman" pitchFamily="18" charset="0"/>
              </a:rPr>
              <a:t/>
            </a:r>
            <a:br>
              <a:rPr lang="en-US" b="1" dirty="0">
                <a:solidFill>
                  <a:srgbClr val="FFFF00"/>
                </a:solidFill>
                <a:latin typeface="Times New Roman" pitchFamily="18" charset="0"/>
                <a:cs typeface="Times New Roman" pitchFamily="18" charset="0"/>
              </a:rPr>
            </a:br>
            <a:r>
              <a:rPr lang="en-US" sz="3200" b="1" dirty="0">
                <a:solidFill>
                  <a:srgbClr val="FFFF00"/>
                </a:solidFill>
                <a:latin typeface="Times New Roman" pitchFamily="18" charset="0"/>
                <a:cs typeface="Times New Roman" pitchFamily="18" charset="0"/>
              </a:rPr>
              <a:t>Unit </a:t>
            </a:r>
            <a:r>
              <a:rPr lang="en-US" sz="3200" b="1" dirty="0" smtClean="0">
                <a:solidFill>
                  <a:srgbClr val="FFFF00"/>
                </a:solidFill>
                <a:latin typeface="Times New Roman" pitchFamily="18" charset="0"/>
                <a:cs typeface="Times New Roman" pitchFamily="18" charset="0"/>
              </a:rPr>
              <a:t>6: Prepositions </a:t>
            </a:r>
            <a:br>
              <a:rPr lang="en-US" sz="3200" b="1" dirty="0" smtClean="0">
                <a:solidFill>
                  <a:srgbClr val="FFFF00"/>
                </a:solidFill>
                <a:latin typeface="Times New Roman" pitchFamily="18" charset="0"/>
                <a:cs typeface="Times New Roman" pitchFamily="18" charset="0"/>
              </a:rPr>
            </a:br>
            <a:r>
              <a:rPr lang="en-US" sz="3600" b="1" dirty="0">
                <a:solidFill>
                  <a:srgbClr val="FFFF00"/>
                </a:solidFill>
                <a:latin typeface="Times New Roman" pitchFamily="18" charset="0"/>
                <a:cs typeface="Times New Roman" pitchFamily="18" charset="0"/>
              </a:rPr>
              <a:t/>
            </a:r>
            <a:br>
              <a:rPr lang="en-US" sz="3600" b="1" dirty="0">
                <a:solidFill>
                  <a:srgbClr val="FFFF00"/>
                </a:solidFill>
                <a:latin typeface="Times New Roman" pitchFamily="18" charset="0"/>
                <a:cs typeface="Times New Roman" pitchFamily="18" charset="0"/>
              </a:rPr>
            </a:br>
            <a:r>
              <a:rPr lang="en-US" sz="3600" dirty="0">
                <a:solidFill>
                  <a:srgbClr val="FFFF00"/>
                </a:solidFill>
                <a:latin typeface="Times New Roman" pitchFamily="18" charset="0"/>
                <a:cs typeface="Times New Roman" pitchFamily="18" charset="0"/>
              </a:rPr>
              <a:t>Classical Reading</a:t>
            </a:r>
            <a:endParaRPr lang="en-US" sz="36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a:t>
            </a:r>
            <a:r>
              <a:rPr lang="en-US" dirty="0" smtClean="0">
                <a:solidFill>
                  <a:schemeClr val="bg1"/>
                </a:solidFill>
                <a:latin typeface="Times New Roman" pitchFamily="18" charset="0"/>
                <a:cs typeface="Times New Roman" pitchFamily="18" charset="0"/>
              </a:rPr>
              <a:t>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20906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summarizes the argument that there is an infinite number of atoms: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ἐπεὶ διαφέρει τὰ σώματα σχήμασιν,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ἄπειρα </a:t>
            </a:r>
            <a:r>
              <a:rPr lang="el-GR" sz="2400" dirty="0">
                <a:solidFill>
                  <a:schemeClr val="bg1"/>
                </a:solidFill>
                <a:latin typeface="Palatino Linotype" pitchFamily="18" charset="0"/>
                <a:cs typeface="Times New Roman" pitchFamily="18" charset="0"/>
              </a:rPr>
              <a:t>δὲ </a:t>
            </a:r>
            <a:r>
              <a:rPr lang="el-GR" sz="2400" dirty="0" smtClean="0">
                <a:solidFill>
                  <a:schemeClr val="bg1"/>
                </a:solidFill>
                <a:latin typeface="Palatino Linotype" pitchFamily="18" charset="0"/>
                <a:cs typeface="Times New Roman" pitchFamily="18" charset="0"/>
              </a:rPr>
              <a:t>τὰ</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σχήματα</a:t>
            </a:r>
            <a:r>
              <a:rPr lang="el-GR" sz="2400" dirty="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ἄπειρα </a:t>
            </a:r>
            <a:r>
              <a:rPr lang="el-GR" sz="2400" dirty="0">
                <a:solidFill>
                  <a:schemeClr val="bg1"/>
                </a:solidFill>
                <a:latin typeface="Palatino Linotype" pitchFamily="18" charset="0"/>
                <a:cs typeface="Times New Roman" pitchFamily="18" charset="0"/>
              </a:rPr>
              <a:t>καὶ τὰ ἁπλᾶ σώματά φασιν εἶναι</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303a10-12</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150114"/>
            <a:ext cx="4419600" cy="707886"/>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ἁπλᾶ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simple, singular</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ἄπειρα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infinite</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6477000" y="6137523"/>
            <a:ext cx="2667000" cy="707886"/>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διαφέρει </a:t>
            </a:r>
            <a:r>
              <a:rPr lang="en-US" sz="2000" dirty="0" smtClean="0">
                <a:solidFill>
                  <a:schemeClr val="bg1"/>
                </a:solidFill>
                <a:latin typeface="Times New Roman" pitchFamily="18" charset="0"/>
                <a:cs typeface="Times New Roman" pitchFamily="18" charset="0"/>
              </a:rPr>
              <a:t>(3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differ</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σχῆμα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shape</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00361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is discussing respiration among sea animals. Crustaceans, he says, must expel the water that they take in with their food, and: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τὰ μὲν οὖν μαλακόστρακα, </a:t>
            </a:r>
          </a:p>
          <a:p>
            <a:pPr marL="400050" lvl="1" indent="0">
              <a:buNone/>
              <a:defRPr/>
            </a:pPr>
            <a:r>
              <a:rPr lang="el-GR" sz="2400" dirty="0">
                <a:solidFill>
                  <a:schemeClr val="bg1"/>
                </a:solidFill>
                <a:latin typeface="Palatino Linotype" pitchFamily="18" charset="0"/>
                <a:cs typeface="Times New Roman" pitchFamily="18" charset="0"/>
              </a:rPr>
              <a:t>οἷον οἵ τε καρκίνοι καὶ οἱ κάραβοι, </a:t>
            </a:r>
          </a:p>
          <a:p>
            <a:pPr marL="400050" lvl="1" indent="0">
              <a:buNone/>
              <a:defRPr/>
            </a:pPr>
            <a:r>
              <a:rPr lang="el-GR" sz="2400" dirty="0">
                <a:solidFill>
                  <a:schemeClr val="bg1"/>
                </a:solidFill>
                <a:latin typeface="Palatino Linotype" pitchFamily="18" charset="0"/>
                <a:cs typeface="Times New Roman" pitchFamily="18" charset="0"/>
              </a:rPr>
              <a:t>παρὰ τὰ δασέα ἀφιᾶσι τὸ ὕδωρ διὰ </a:t>
            </a:r>
            <a:r>
              <a:rPr lang="el-GR" sz="2400" dirty="0" smtClean="0">
                <a:solidFill>
                  <a:schemeClr val="bg1"/>
                </a:solidFill>
                <a:latin typeface="Palatino Linotype" pitchFamily="18" charset="0"/>
                <a:cs typeface="Times New Roman" pitchFamily="18" charset="0"/>
              </a:rPr>
              <a:t>τῶν</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ἐπιπτυγμάτων.</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477a2-4</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5534561"/>
            <a:ext cx="3810000" cy="1323439"/>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δασέα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hairy (part)</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ἐπίπτυγμα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fold, flap</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κάραβοι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crab</a:t>
            </a:r>
          </a:p>
          <a:p>
            <a:pPr>
              <a:defRPr/>
            </a:pPr>
            <a:r>
              <a:rPr lang="el-GR" sz="2000" dirty="0">
                <a:solidFill>
                  <a:srgbClr val="FFFF00"/>
                </a:solidFill>
                <a:latin typeface="Palatino Linotype" pitchFamily="18" charset="0"/>
                <a:cs typeface="Times New Roman" pitchFamily="18" charset="0"/>
              </a:rPr>
              <a:t>καρκίνοι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crawfish</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4276725" y="5842337"/>
            <a:ext cx="4876800" cy="1015663"/>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μαλακόστρακα </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crustacean </a:t>
            </a:r>
          </a:p>
          <a:p>
            <a:pPr>
              <a:defRPr/>
            </a:pPr>
            <a:r>
              <a:rPr lang="el-GR" sz="2000" dirty="0" smtClean="0">
                <a:solidFill>
                  <a:srgbClr val="FFFF00"/>
                </a:solidFill>
                <a:latin typeface="Palatino Linotype" pitchFamily="18" charset="0"/>
                <a:cs typeface="Times New Roman" pitchFamily="18" charset="0"/>
              </a:rPr>
              <a:t>οἷον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for example</a:t>
            </a:r>
            <a:endParaRPr lang="en-US" sz="2000" dirty="0">
              <a:solidFill>
                <a:schemeClr val="bg1"/>
              </a:solidFill>
              <a:latin typeface="Times New Roman" pitchFamily="18" charset="0"/>
              <a:cs typeface="Times New Roman" pitchFamily="18" charset="0"/>
            </a:endParaRPr>
          </a:p>
          <a:p>
            <a:pPr>
              <a:defRPr/>
            </a:pPr>
            <a:r>
              <a:rPr lang="el-GR" sz="2000" dirty="0">
                <a:solidFill>
                  <a:srgbClr val="FFFF00"/>
                </a:solidFill>
                <a:latin typeface="Palatino Linotype" pitchFamily="18" charset="0"/>
                <a:cs typeface="Times New Roman" pitchFamily="18" charset="0"/>
              </a:rPr>
              <a:t>ὕδωρ, ὕδατος τό </a:t>
            </a:r>
            <a:r>
              <a:rPr lang="en-US" sz="2000" dirty="0">
                <a:solidFill>
                  <a:schemeClr val="bg1"/>
                </a:solidFill>
                <a:latin typeface="Times New Roman" pitchFamily="18" charset="0"/>
                <a:cs typeface="Times New Roman" pitchFamily="18" charset="0"/>
              </a:rPr>
              <a:t>water</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239134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Aristotle reports on the pain a female heron feels during copulation: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κράζει τε γὰρ καὶ αἷμα, ὡς φασίν, ἀφίησιν ἐκ τῶν </a:t>
            </a:r>
            <a:r>
              <a:rPr lang="el-GR" sz="2400" dirty="0" smtClean="0">
                <a:solidFill>
                  <a:schemeClr val="bg1"/>
                </a:solidFill>
                <a:latin typeface="Palatino Linotype" pitchFamily="18" charset="0"/>
                <a:cs typeface="Times New Roman" pitchFamily="18" charset="0"/>
              </a:rPr>
              <a:t>ὀφθαλμῶν</a:t>
            </a:r>
            <a:r>
              <a:rPr lang="en-US" sz="2400" dirty="0" smtClean="0">
                <a:solidFill>
                  <a:schemeClr val="bg1"/>
                </a:solidFill>
                <a:latin typeface="Palatino Linotype"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483b15-17</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9525" y="6445924"/>
            <a:ext cx="23622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κράζει </a:t>
            </a:r>
            <a:r>
              <a:rPr lang="en-US" sz="2000" dirty="0" smtClean="0">
                <a:solidFill>
                  <a:schemeClr val="bg1"/>
                </a:solidFill>
                <a:latin typeface="Times New Roman" pitchFamily="18" charset="0"/>
                <a:cs typeface="Times New Roman" pitchFamily="18" charset="0"/>
              </a:rPr>
              <a:t>(3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cries </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5943600" y="6440447"/>
            <a:ext cx="32004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ὀφθαλμῶν </a:t>
            </a:r>
            <a:r>
              <a:rPr lang="en-US" sz="2000" dirty="0" smtClean="0">
                <a:solidFill>
                  <a:schemeClr val="bg1"/>
                </a:solidFill>
                <a:latin typeface="Times New Roman" pitchFamily="18" charset="0"/>
                <a:cs typeface="Times New Roman" pitchFamily="18" charset="0"/>
              </a:rPr>
              <a:t>(gen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eyes</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55815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From a report on white bears in the region of </a:t>
            </a:r>
            <a:r>
              <a:rPr lang="en-US" sz="2000" dirty="0" err="1" smtClean="0">
                <a:solidFill>
                  <a:schemeClr val="bg1"/>
                </a:solidFill>
                <a:latin typeface="Times New Roman" pitchFamily="18" charset="0"/>
                <a:cs typeface="Times New Roman" pitchFamily="18" charset="0"/>
              </a:rPr>
              <a:t>Mysia</a:t>
            </a:r>
            <a:r>
              <a:rPr lang="en-US" sz="2000" dirty="0" smtClean="0">
                <a:solidFill>
                  <a:schemeClr val="bg1"/>
                </a:solidFill>
                <a:latin typeface="Times New Roman" pitchFamily="18" charset="0"/>
                <a:cs typeface="Times New Roman" pitchFamily="18" charset="0"/>
              </a:rPr>
              <a:t>. Whenever anyone comes near them,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ἀφιᾶσιν ἐκ τοῦ στόματος φλέγμα πάμπολύ τι,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ὡς </a:t>
            </a:r>
            <a:r>
              <a:rPr lang="el-GR" sz="2400" dirty="0">
                <a:solidFill>
                  <a:schemeClr val="bg1"/>
                </a:solidFill>
                <a:latin typeface="Palatino Linotype" pitchFamily="18" charset="0"/>
                <a:cs typeface="Times New Roman" pitchFamily="18" charset="0"/>
              </a:rPr>
              <a:t>ἔοικεν,</a:t>
            </a:r>
          </a:p>
          <a:p>
            <a:pPr marL="400050" lvl="1" indent="0">
              <a:buNone/>
              <a:defRPr/>
            </a:pPr>
            <a:r>
              <a:rPr lang="el-GR" sz="2400" dirty="0">
                <a:solidFill>
                  <a:schemeClr val="bg1"/>
                </a:solidFill>
                <a:latin typeface="Palatino Linotype" pitchFamily="18" charset="0"/>
                <a:cs typeface="Times New Roman" pitchFamily="18" charset="0"/>
              </a:rPr>
              <a:t>ὃ προσφυσᾷ πρὸς τὰ πρόσωπα τῶν κυνῶν,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ὡσαύτως </a:t>
            </a:r>
            <a:r>
              <a:rPr lang="el-GR" sz="2400" dirty="0">
                <a:solidFill>
                  <a:schemeClr val="bg1"/>
                </a:solidFill>
                <a:latin typeface="Palatino Linotype" pitchFamily="18" charset="0"/>
                <a:cs typeface="Times New Roman" pitchFamily="18" charset="0"/>
              </a:rPr>
              <a:t>δὲ καὶ τῶν </a:t>
            </a:r>
            <a:r>
              <a:rPr lang="el-GR" sz="2400" dirty="0" smtClean="0">
                <a:solidFill>
                  <a:schemeClr val="bg1"/>
                </a:solidFill>
                <a:latin typeface="Palatino Linotype" pitchFamily="18" charset="0"/>
                <a:cs typeface="Times New Roman" pitchFamily="18" charset="0"/>
              </a:rPr>
              <a:t>ἀνθρώπων</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Aristotle 845a21-23</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28575" y="5534561"/>
            <a:ext cx="4200526" cy="1323439"/>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ἀνθρώπων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gen </a:t>
            </a:r>
            <a:r>
              <a:rPr lang="en-US" sz="2000" dirty="0" err="1">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humans</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ἔοικεν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it seems</a:t>
            </a:r>
          </a:p>
          <a:p>
            <a:pPr>
              <a:defRPr/>
            </a:pPr>
            <a:r>
              <a:rPr lang="el-GR" sz="2000" dirty="0" smtClean="0">
                <a:solidFill>
                  <a:srgbClr val="FFFF00"/>
                </a:solidFill>
                <a:latin typeface="Palatino Linotype" pitchFamily="18" charset="0"/>
                <a:cs typeface="Times New Roman" pitchFamily="18" charset="0"/>
              </a:rPr>
              <a:t>κυνῶν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gen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 ὁ </a:t>
            </a:r>
            <a:r>
              <a:rPr lang="en-US" sz="2000" dirty="0" smtClean="0">
                <a:solidFill>
                  <a:schemeClr val="bg1"/>
                </a:solidFill>
                <a:latin typeface="Times New Roman" pitchFamily="18" charset="0"/>
                <a:cs typeface="Times New Roman" pitchFamily="18" charset="0"/>
              </a:rPr>
              <a:t>dogs</a:t>
            </a:r>
            <a:endParaRPr lang="el-GR"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πάμπολυ </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whole lot</a:t>
            </a:r>
            <a:endParaRPr lang="en-US" sz="2000" dirty="0">
              <a:solidFill>
                <a:schemeClr val="bg1"/>
              </a:solidFill>
              <a:latin typeface="Times New Roman" pitchFamily="18" charset="0"/>
              <a:cs typeface="Times New Roman" pitchFamily="18" charset="0"/>
            </a:endParaRPr>
          </a:p>
        </p:txBody>
      </p:sp>
      <p:sp>
        <p:nvSpPr>
          <p:cNvPr id="5" name="TextBox 4"/>
          <p:cNvSpPr txBox="1"/>
          <p:nvPr/>
        </p:nvSpPr>
        <p:spPr>
          <a:xfrm>
            <a:off x="5257800" y="5534561"/>
            <a:ext cx="3886200" cy="1323439"/>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προσφυσᾷ </a:t>
            </a:r>
            <a:r>
              <a:rPr lang="en-US" sz="2000" dirty="0">
                <a:solidFill>
                  <a:schemeClr val="bg1"/>
                </a:solidFill>
                <a:latin typeface="Times New Roman" pitchFamily="18" charset="0"/>
                <a:cs typeface="Times New Roman" pitchFamily="18" charset="0"/>
              </a:rPr>
              <a:t>(3</a:t>
            </a:r>
            <a:r>
              <a:rPr lang="en-US" sz="2000" baseline="30000" dirty="0">
                <a:solidFill>
                  <a:schemeClr val="bg1"/>
                </a:solidFill>
                <a:latin typeface="Times New Roman" pitchFamily="18" charset="0"/>
                <a:cs typeface="Times New Roman" pitchFamily="18" charset="0"/>
              </a:rPr>
              <a:t>rd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blows</a:t>
            </a:r>
          </a:p>
          <a:p>
            <a:pPr>
              <a:defRPr/>
            </a:pPr>
            <a:r>
              <a:rPr lang="el-GR" sz="2000" dirty="0" smtClean="0">
                <a:solidFill>
                  <a:srgbClr val="FFFF00"/>
                </a:solidFill>
                <a:latin typeface="Palatino Linotype" pitchFamily="18" charset="0"/>
                <a:cs typeface="Times New Roman" pitchFamily="18" charset="0"/>
              </a:rPr>
              <a:t>πρόσωπα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nom/</a:t>
            </a:r>
            <a:r>
              <a:rPr lang="en-US" sz="2000" dirty="0" err="1">
                <a:solidFill>
                  <a:schemeClr val="bg1"/>
                </a:solidFill>
                <a:latin typeface="Times New Roman" pitchFamily="18" charset="0"/>
                <a:cs typeface="Times New Roman" pitchFamily="18" charset="0"/>
              </a:rPr>
              <a:t>acc</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faces</a:t>
            </a:r>
            <a:endParaRPr lang="en-US" sz="2000" dirty="0">
              <a:solidFill>
                <a:schemeClr val="bg1"/>
              </a:solidFill>
              <a:latin typeface="Times New Roman"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φλέγμα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phlegm, vomit</a:t>
            </a:r>
          </a:p>
          <a:p>
            <a:pPr>
              <a:defRPr/>
            </a:pPr>
            <a:r>
              <a:rPr lang="el-GR" sz="2000" dirty="0">
                <a:solidFill>
                  <a:srgbClr val="FFFF00"/>
                </a:solidFill>
                <a:latin typeface="Palatino Linotype" pitchFamily="18" charset="0"/>
                <a:cs typeface="Times New Roman" pitchFamily="18" charset="0"/>
              </a:rPr>
              <a:t>ὡσαύτως </a:t>
            </a:r>
            <a:r>
              <a:rPr lang="en-US" sz="2000" dirty="0" smtClean="0">
                <a:solidFill>
                  <a:schemeClr val="bg1"/>
                </a:solidFill>
                <a:latin typeface="Times New Roman" pitchFamily="18" charset="0"/>
                <a:cs typeface="Times New Roman" pitchFamily="18" charset="0"/>
              </a:rPr>
              <a:t>in the same way</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023558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b="1" dirty="0" smtClean="0">
                <a:solidFill>
                  <a:srgbClr val="FFFF00"/>
                </a:solidFill>
                <a:latin typeface="Times New Roman" pitchFamily="18" charset="0"/>
                <a:cs typeface="Times New Roman" pitchFamily="18" charset="0"/>
              </a:rPr>
              <a:t>Unit </a:t>
            </a:r>
            <a:r>
              <a:rPr lang="en-US" sz="2800" b="1" dirty="0" smtClean="0">
                <a:solidFill>
                  <a:srgbClr val="FFFF00"/>
                </a:solidFill>
                <a:latin typeface="Times New Roman" pitchFamily="18" charset="0"/>
                <a:cs typeface="Times New Roman" pitchFamily="18" charset="0"/>
              </a:rPr>
              <a:t>6 </a:t>
            </a:r>
            <a:r>
              <a:rPr lang="en-US" sz="2800" b="1" dirty="0">
                <a:solidFill>
                  <a:srgbClr val="FFFF00"/>
                </a:solidFill>
                <a:latin typeface="Times New Roman" pitchFamily="18" charset="0"/>
                <a:cs typeface="Times New Roman" pitchFamily="18" charset="0"/>
              </a:rPr>
              <a:t>Classical </a:t>
            </a:r>
            <a:r>
              <a:rPr lang="en-US" sz="2800" b="1" dirty="0" smtClean="0">
                <a:solidFill>
                  <a:srgbClr val="FFFF00"/>
                </a:solidFill>
                <a:latin typeface="Times New Roman" pitchFamily="18" charset="0"/>
                <a:cs typeface="Times New Roman" pitchFamily="18" charset="0"/>
              </a:rPr>
              <a:t>reading </a:t>
            </a:r>
            <a:endParaRPr lang="en-US" sz="2800" b="1" dirty="0">
              <a:solidFill>
                <a:srgbClr val="FFFF00"/>
              </a:solidFill>
              <a:latin typeface="Times New Roman" pitchFamily="18" charset="0"/>
              <a:cs typeface="Times New Roman" pitchFamily="18" charset="0"/>
            </a:endParaRPr>
          </a:p>
          <a:p>
            <a:pPr lvl="1">
              <a:defRPr/>
            </a:pPr>
            <a:r>
              <a:rPr lang="en-US" dirty="0">
                <a:solidFill>
                  <a:schemeClr val="bg1"/>
                </a:solidFill>
                <a:latin typeface="Times New Roman" pitchFamily="18" charset="0"/>
                <a:cs typeface="Times New Roman" pitchFamily="18" charset="0"/>
              </a:rPr>
              <a:t>Be 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a:t>
            </a:r>
            <a:r>
              <a:rPr lang="en-US" dirty="0" smtClean="0">
                <a:solidFill>
                  <a:schemeClr val="bg1"/>
                </a:solidFill>
                <a:latin typeface="Times New Roman" pitchFamily="18" charset="0"/>
                <a:cs typeface="Times New Roman" pitchFamily="18" charset="0"/>
              </a:rPr>
              <a:t>verb, noun and pronoun</a:t>
            </a:r>
            <a:endParaRPr lang="en-US" dirty="0">
              <a:solidFill>
                <a:schemeClr val="bg1"/>
              </a:solidFill>
              <a:latin typeface="Times New Roman" pitchFamily="18" charset="0"/>
              <a:cs typeface="Times New Roman" pitchFamily="18" charset="0"/>
            </a:endParaRPr>
          </a:p>
          <a:p>
            <a:pPr lvl="2">
              <a:defRPr/>
            </a:pPr>
            <a:r>
              <a:rPr lang="en-US" dirty="0">
                <a:solidFill>
                  <a:schemeClr val="bg1"/>
                </a:solidFill>
                <a:latin typeface="Times New Roman" pitchFamily="18" charset="0"/>
                <a:cs typeface="Times New Roman" pitchFamily="18" charset="0"/>
              </a:rPr>
              <a:t>translate the sentences into English.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The oldest surviving script of a play in the world is </a:t>
            </a:r>
            <a:r>
              <a:rPr lang="en-US" sz="2400" i="1" dirty="0" smtClean="0">
                <a:solidFill>
                  <a:schemeClr val="bg1"/>
                </a:solidFill>
                <a:latin typeface="Times New Roman" pitchFamily="18" charset="0"/>
                <a:cs typeface="Times New Roman" pitchFamily="18" charset="0"/>
              </a:rPr>
              <a:t>Persians</a:t>
            </a:r>
            <a:r>
              <a:rPr lang="en-US" sz="2400" dirty="0" smtClean="0">
                <a:solidFill>
                  <a:schemeClr val="bg1"/>
                </a:solidFill>
                <a:latin typeface="Times New Roman" pitchFamily="18" charset="0"/>
                <a:cs typeface="Times New Roman" pitchFamily="18" charset="0"/>
              </a:rPr>
              <a:t> by Aeschylus, originally performed in 472 BC. </a:t>
            </a:r>
          </a:p>
          <a:p>
            <a:pPr>
              <a:defRPr/>
            </a:pPr>
            <a:r>
              <a:rPr lang="en-US" sz="2400" dirty="0" smtClean="0">
                <a:solidFill>
                  <a:schemeClr val="bg1"/>
                </a:solidFill>
                <a:latin typeface="Times New Roman" pitchFamily="18" charset="0"/>
                <a:cs typeface="Times New Roman" pitchFamily="18" charset="0"/>
              </a:rPr>
              <a:t>In 479 BC, the Greeks had scored a shocking naval victory over the Persians at the Battle of Salamis.  Aeschylus himself had fought in the battle. This play dramatizes the news of this defeat reaching the Persian capital. </a:t>
            </a:r>
          </a:p>
          <a:p>
            <a:pPr>
              <a:defRPr/>
            </a:pPr>
            <a:r>
              <a:rPr lang="en-US" sz="2400" dirty="0" smtClean="0">
                <a:solidFill>
                  <a:schemeClr val="bg1"/>
                </a:solidFill>
                <a:latin typeface="Times New Roman" pitchFamily="18" charset="0"/>
                <a:cs typeface="Times New Roman" pitchFamily="18" charset="0"/>
              </a:rPr>
              <a:t>The play begins with a chorus of old Persian men singing about the attack on Greece by the current </a:t>
            </a:r>
            <a:r>
              <a:rPr lang="en-US" sz="2400" dirty="0">
                <a:solidFill>
                  <a:schemeClr val="bg1"/>
                </a:solidFill>
                <a:latin typeface="Times New Roman" pitchFamily="18" charset="0"/>
                <a:cs typeface="Times New Roman" pitchFamily="18" charset="0"/>
              </a:rPr>
              <a:t>Persian king, </a:t>
            </a:r>
            <a:r>
              <a:rPr lang="en-US" sz="2400" dirty="0" smtClean="0">
                <a:solidFill>
                  <a:schemeClr val="bg1"/>
                </a:solidFill>
                <a:latin typeface="Times New Roman" pitchFamily="18" charset="0"/>
                <a:cs typeface="Times New Roman" pitchFamily="18" charset="0"/>
              </a:rPr>
              <a:t>Xerxes. They have not yet heard the fate of the Persian forces.</a:t>
            </a:r>
          </a:p>
          <a:p>
            <a:pPr>
              <a:defRPr/>
            </a:pPr>
            <a:r>
              <a:rPr lang="en-US" sz="2400" dirty="0" smtClean="0">
                <a:solidFill>
                  <a:schemeClr val="bg1"/>
                </a:solidFill>
                <a:latin typeface="Times New Roman" pitchFamily="18" charset="0"/>
                <a:cs typeface="Times New Roman" pitchFamily="18" charset="0"/>
              </a:rPr>
              <a:t>The Queen of Persia enters (unnamed by Aeschylus, but her name was </a:t>
            </a:r>
            <a:r>
              <a:rPr lang="en-US" sz="2400" dirty="0" err="1" smtClean="0">
                <a:solidFill>
                  <a:schemeClr val="bg1"/>
                </a:solidFill>
                <a:latin typeface="Times New Roman" pitchFamily="18" charset="0"/>
                <a:cs typeface="Times New Roman" pitchFamily="18" charset="0"/>
              </a:rPr>
              <a:t>Atossa</a:t>
            </a:r>
            <a:r>
              <a:rPr lang="en-US" sz="2400" dirty="0" smtClean="0">
                <a:solidFill>
                  <a:schemeClr val="bg1"/>
                </a:solidFill>
                <a:latin typeface="Times New Roman" pitchFamily="18" charset="0"/>
                <a:cs typeface="Times New Roman" pitchFamily="18" charset="0"/>
              </a:rPr>
              <a:t>). She is the mother of Xerxes (and wife of the previous king, Darius).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Queen reports an ominous dream. At one point in the dream: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smtClean="0">
                <a:solidFill>
                  <a:schemeClr val="bg1"/>
                </a:solidFill>
                <a:latin typeface="Palatino Linotype" pitchFamily="18" charset="0"/>
                <a:cs typeface="Times New Roman" pitchFamily="18" charset="0"/>
              </a:rPr>
              <a:t>Ξέρξης πέπλους </a:t>
            </a:r>
            <a:r>
              <a:rPr lang="el-GR" sz="2400" dirty="0">
                <a:solidFill>
                  <a:schemeClr val="bg1"/>
                </a:solidFill>
                <a:latin typeface="Palatino Linotype" pitchFamily="18" charset="0"/>
                <a:cs typeface="Times New Roman" pitchFamily="18" charset="0"/>
              </a:rPr>
              <a:t>ῥήγνυσιν ἀμφὶ </a:t>
            </a:r>
            <a:r>
              <a:rPr lang="el-GR" sz="2400" dirty="0" smtClean="0">
                <a:solidFill>
                  <a:schemeClr val="bg1"/>
                </a:solidFill>
                <a:latin typeface="Palatino Linotype" pitchFamily="18" charset="0"/>
                <a:cs typeface="Times New Roman" pitchFamily="18" charset="0"/>
              </a:rPr>
              <a:t>σώματι.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Aeschylus </a:t>
            </a:r>
            <a:r>
              <a:rPr lang="en-US" sz="2000" i="1" dirty="0" smtClean="0">
                <a:solidFill>
                  <a:schemeClr val="bg1"/>
                </a:solidFill>
                <a:latin typeface="Times New Roman" pitchFamily="18" charset="0"/>
                <a:cs typeface="Times New Roman" pitchFamily="18" charset="0"/>
              </a:rPr>
              <a:t>Persians</a:t>
            </a:r>
            <a:r>
              <a:rPr lang="en-US" sz="2000" dirty="0" smtClean="0">
                <a:solidFill>
                  <a:schemeClr val="bg1"/>
                </a:solidFill>
                <a:latin typeface="Times New Roman" pitchFamily="18" charset="0"/>
                <a:cs typeface="Times New Roman" pitchFamily="18" charset="0"/>
              </a:rPr>
              <a:t> 199</a:t>
            </a:r>
            <a:r>
              <a:rPr lang="el-GR" sz="2000" dirty="0" smtClean="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a:p>
            <a:pPr marL="0" indent="0">
              <a:buNone/>
              <a:defRPr/>
            </a:pPr>
            <a:r>
              <a:rPr lang="en-US" sz="2400" dirty="0" smtClean="0">
                <a:solidFill>
                  <a:schemeClr val="bg1"/>
                </a:solidFill>
                <a:latin typeface="Times New Roman" pitchFamily="18" charset="0"/>
                <a:cs typeface="Times New Roman" pitchFamily="18" charset="0"/>
              </a:rPr>
              <a:t> </a:t>
            </a:r>
          </a:p>
        </p:txBody>
      </p:sp>
      <p:sp>
        <p:nvSpPr>
          <p:cNvPr id="4" name="TextBox 3"/>
          <p:cNvSpPr txBox="1"/>
          <p:nvPr/>
        </p:nvSpPr>
        <p:spPr>
          <a:xfrm>
            <a:off x="0" y="6457890"/>
            <a:ext cx="3013967" cy="400110"/>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Ξέρξης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Xerxes</a:t>
            </a:r>
          </a:p>
        </p:txBody>
      </p:sp>
      <p:sp>
        <p:nvSpPr>
          <p:cNvPr id="5" name="TextBox 4"/>
          <p:cNvSpPr txBox="1"/>
          <p:nvPr/>
        </p:nvSpPr>
        <p:spPr>
          <a:xfrm>
            <a:off x="6489106" y="6150114"/>
            <a:ext cx="2654894" cy="707886"/>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π</a:t>
            </a:r>
            <a:r>
              <a:rPr lang="el-GR" sz="2000" dirty="0" smtClean="0">
                <a:solidFill>
                  <a:srgbClr val="FFFF00"/>
                </a:solidFill>
                <a:latin typeface="Palatino Linotype" pitchFamily="18" charset="0"/>
                <a:cs typeface="Times New Roman" pitchFamily="18" charset="0"/>
              </a:rPr>
              <a:t>έπλον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robe</a:t>
            </a:r>
            <a:endParaRPr lang="el-GR" sz="2000" dirty="0">
              <a:solidFill>
                <a:srgbClr val="FFFF00"/>
              </a:solidFill>
              <a:latin typeface="Palatino Linotype" pitchFamily="18" charset="0"/>
              <a:cs typeface="Times New Roman" pitchFamily="18" charset="0"/>
            </a:endParaRPr>
          </a:p>
          <a:p>
            <a:pPr>
              <a:defRPr/>
            </a:pPr>
            <a:r>
              <a:rPr lang="el-GR" sz="2000" dirty="0" smtClean="0">
                <a:solidFill>
                  <a:srgbClr val="FFFF00"/>
                </a:solidFill>
                <a:latin typeface="Palatino Linotype" pitchFamily="18" charset="0"/>
                <a:cs typeface="Times New Roman" pitchFamily="18" charset="0"/>
              </a:rPr>
              <a:t>ῥήγνυμι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rip, break</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78604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a:solidFill>
                  <a:schemeClr val="bg1"/>
                </a:solidFill>
                <a:latin typeface="Times New Roman" pitchFamily="18" charset="0"/>
                <a:cs typeface="Times New Roman" pitchFamily="18" charset="0"/>
              </a:rPr>
              <a:t>A</a:t>
            </a:r>
            <a:r>
              <a:rPr lang="en-US" sz="2000" dirty="0" smtClean="0">
                <a:solidFill>
                  <a:schemeClr val="bg1"/>
                </a:solidFill>
                <a:latin typeface="Times New Roman" pitchFamily="18" charset="0"/>
                <a:cs typeface="Times New Roman" pitchFamily="18" charset="0"/>
              </a:rPr>
              <a:t> couplet from Aeschylus’ lost play </a:t>
            </a:r>
            <a:r>
              <a:rPr lang="el-GR" sz="2000" dirty="0">
                <a:solidFill>
                  <a:schemeClr val="bg1"/>
                </a:solidFill>
                <a:latin typeface="Palatino Linotype" pitchFamily="18" charset="0"/>
                <a:cs typeface="Times New Roman" pitchFamily="18" charset="0"/>
              </a:rPr>
              <a:t>Ἡλιάδες</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(Daughters of the Sun) has this to say about Zeus: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Ζεύς ἐστιν αἰθήρ, Ζεὺς δὲ γῆ, Ζεὺς δ’οὐρανός, </a:t>
            </a:r>
          </a:p>
          <a:p>
            <a:pPr marL="400050" lvl="1" indent="0">
              <a:buNone/>
              <a:defRPr/>
            </a:pPr>
            <a:r>
              <a:rPr lang="el-GR" sz="2400" dirty="0">
                <a:solidFill>
                  <a:schemeClr val="bg1"/>
                </a:solidFill>
                <a:latin typeface="Palatino Linotype" pitchFamily="18" charset="0"/>
                <a:cs typeface="Times New Roman" pitchFamily="18" charset="0"/>
              </a:rPr>
              <a:t>Ζεύς τοι τὰ πάντα...</a:t>
            </a:r>
          </a:p>
          <a:p>
            <a:pPr marL="400050" lvl="1" indent="0" algn="r">
              <a:buNone/>
              <a:defRPr/>
            </a:pPr>
            <a:r>
              <a:rPr lang="en-US" sz="2000" dirty="0" smtClean="0">
                <a:solidFill>
                  <a:schemeClr val="bg1"/>
                </a:solidFill>
                <a:latin typeface="Palatino Linotype" pitchFamily="18" charset="0"/>
                <a:cs typeface="Times New Roman" pitchFamily="18" charset="0"/>
              </a:rPr>
              <a:t>Aeschylus </a:t>
            </a:r>
            <a:r>
              <a:rPr lang="en-US" sz="2000" dirty="0" err="1" smtClean="0">
                <a:solidFill>
                  <a:schemeClr val="bg1"/>
                </a:solidFill>
                <a:latin typeface="Times New Roman" pitchFamily="18" charset="0"/>
                <a:cs typeface="Times New Roman" pitchFamily="18" charset="0"/>
              </a:rPr>
              <a:t>fr.</a:t>
            </a:r>
            <a:r>
              <a:rPr lang="en-US" sz="2000" dirty="0" smtClean="0">
                <a:solidFill>
                  <a:schemeClr val="bg1"/>
                </a:solidFill>
                <a:latin typeface="Times New Roman" pitchFamily="18" charset="0"/>
                <a:cs typeface="Times New Roman" pitchFamily="18" charset="0"/>
              </a:rPr>
              <a:t> 70</a:t>
            </a:r>
          </a:p>
        </p:txBody>
      </p:sp>
      <p:sp>
        <p:nvSpPr>
          <p:cNvPr id="6" name="TextBox 5"/>
          <p:cNvSpPr txBox="1"/>
          <p:nvPr/>
        </p:nvSpPr>
        <p:spPr>
          <a:xfrm>
            <a:off x="0" y="5842337"/>
            <a:ext cx="2323072" cy="1015663"/>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αἰθήρ</a:t>
            </a:r>
            <a:r>
              <a:rPr lang="en-US" sz="2000" dirty="0" smtClean="0">
                <a:solidFill>
                  <a:srgbClr val="FFFF00"/>
                </a:solidFill>
                <a:latin typeface="Palatino Linotype"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–έρος ὁ </a:t>
            </a:r>
            <a:r>
              <a:rPr lang="en-US" sz="2000" dirty="0" smtClean="0">
                <a:solidFill>
                  <a:schemeClr val="bg1"/>
                </a:solidFill>
                <a:latin typeface="Times New Roman" pitchFamily="18" charset="0"/>
                <a:cs typeface="Times New Roman" pitchFamily="18" charset="0"/>
              </a:rPr>
              <a:t>air  </a:t>
            </a:r>
          </a:p>
          <a:p>
            <a:pPr>
              <a:defRPr/>
            </a:pPr>
            <a:r>
              <a:rPr lang="el-GR" sz="2000" dirty="0" smtClean="0">
                <a:solidFill>
                  <a:srgbClr val="FFFF00"/>
                </a:solidFill>
                <a:latin typeface="Palatino Linotype" pitchFamily="18" charset="0"/>
                <a:cs typeface="Times New Roman" pitchFamily="18" charset="0"/>
              </a:rPr>
              <a:t>γῆ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earth </a:t>
            </a:r>
          </a:p>
          <a:p>
            <a:pPr>
              <a:defRPr/>
            </a:pPr>
            <a:r>
              <a:rPr lang="el-GR" sz="2000" dirty="0" smtClean="0">
                <a:solidFill>
                  <a:srgbClr val="FFFF00"/>
                </a:solidFill>
                <a:latin typeface="Palatino Linotype" pitchFamily="18" charset="0"/>
                <a:cs typeface="Times New Roman" pitchFamily="18" charset="0"/>
              </a:rPr>
              <a:t>Ζεύς, Διός ὁ </a:t>
            </a:r>
            <a:r>
              <a:rPr lang="en-US" sz="2000" dirty="0" smtClean="0">
                <a:solidFill>
                  <a:schemeClr val="bg1"/>
                </a:solidFill>
                <a:latin typeface="Times New Roman" pitchFamily="18" charset="0"/>
                <a:cs typeface="Times New Roman" pitchFamily="18" charset="0"/>
              </a:rPr>
              <a:t>Zeus </a:t>
            </a:r>
            <a:endParaRPr lang="el-GR" sz="2000" dirty="0">
              <a:solidFill>
                <a:schemeClr val="bg1"/>
              </a:solidFill>
              <a:latin typeface="Times New Roman" pitchFamily="18" charset="0"/>
              <a:cs typeface="Times New Roman" pitchFamily="18" charset="0"/>
            </a:endParaRPr>
          </a:p>
        </p:txBody>
      </p:sp>
      <p:sp>
        <p:nvSpPr>
          <p:cNvPr id="7" name="TextBox 6"/>
          <p:cNvSpPr txBox="1"/>
          <p:nvPr/>
        </p:nvSpPr>
        <p:spPr>
          <a:xfrm>
            <a:off x="4596146" y="5534561"/>
            <a:ext cx="4629794" cy="1323439"/>
          </a:xfrm>
          <a:prstGeom prst="rect">
            <a:avLst/>
          </a:prstGeom>
          <a:noFill/>
        </p:spPr>
        <p:txBody>
          <a:bodyPr wrap="none" rtlCol="0">
            <a:spAutoFit/>
          </a:bodyPr>
          <a:lstStyle/>
          <a:p>
            <a:pPr>
              <a:defRPr/>
            </a:pPr>
            <a:r>
              <a:rPr lang="el-GR" sz="2000" dirty="0" smtClean="0">
                <a:solidFill>
                  <a:srgbClr val="FFFF00"/>
                </a:solidFill>
                <a:latin typeface="Palatino Linotype" pitchFamily="18" charset="0"/>
                <a:cs typeface="Times New Roman" pitchFamily="18" charset="0"/>
              </a:rPr>
              <a:t>οὐρανός</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sky </a:t>
            </a:r>
          </a:p>
          <a:p>
            <a:pPr>
              <a:defRPr/>
            </a:pPr>
            <a:r>
              <a:rPr lang="el-GR" sz="2000" dirty="0">
                <a:solidFill>
                  <a:srgbClr val="FFFF00"/>
                </a:solidFill>
                <a:latin typeface="Palatino Linotype" pitchFamily="18" charset="0"/>
                <a:cs typeface="Times New Roman" pitchFamily="18" charset="0"/>
              </a:rPr>
              <a:t>πάντα</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(nom/</a:t>
            </a:r>
            <a:r>
              <a:rPr lang="en-US" sz="2000" dirty="0" err="1" smtClean="0">
                <a:solidFill>
                  <a:schemeClr val="bg1"/>
                </a:solidFill>
                <a:latin typeface="Times New Roman" pitchFamily="18" charset="0"/>
                <a:cs typeface="Times New Roman" pitchFamily="18" charset="0"/>
              </a:rPr>
              <a:t>acc</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τό </a:t>
            </a:r>
            <a:r>
              <a:rPr lang="en-US" sz="2000" dirty="0" smtClean="0">
                <a:solidFill>
                  <a:schemeClr val="bg1"/>
                </a:solidFill>
                <a:latin typeface="Times New Roman" pitchFamily="18" charset="0"/>
                <a:cs typeface="Times New Roman" pitchFamily="18" charset="0"/>
              </a:rPr>
              <a:t>everything </a:t>
            </a:r>
          </a:p>
          <a:p>
            <a:pPr>
              <a:defRPr/>
            </a:pPr>
            <a:r>
              <a:rPr lang="el-GR" sz="2000" dirty="0">
                <a:solidFill>
                  <a:srgbClr val="FFFF00"/>
                </a:solidFill>
                <a:latin typeface="Palatino Linotype" pitchFamily="18" charset="0"/>
                <a:cs typeface="Times New Roman" pitchFamily="18" charset="0"/>
              </a:rPr>
              <a:t>τοι</a:t>
            </a:r>
            <a:r>
              <a:rPr lang="en-US" sz="2000" dirty="0" smtClean="0">
                <a:solidFill>
                  <a:srgbClr val="FFFF00"/>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a conversational particle that means </a:t>
            </a:r>
          </a:p>
          <a:p>
            <a:pPr>
              <a:defRPr/>
            </a:pP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“really, you know”</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54932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5240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Words of encouragement from a lost play of Euripides: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δι’ ἐλπίδος ζῆ καὶ δι’ ἐλπίδος τρέφου. </a:t>
            </a:r>
            <a:endParaRPr lang="en-US" sz="2400" dirty="0" smtClean="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Euripides </a:t>
            </a:r>
            <a:r>
              <a:rPr lang="en-US" sz="2000" i="1" dirty="0" err="1" smtClean="0">
                <a:solidFill>
                  <a:schemeClr val="bg1"/>
                </a:solidFill>
                <a:latin typeface="Times New Roman" pitchFamily="18" charset="0"/>
                <a:cs typeface="Times New Roman" pitchFamily="18" charset="0"/>
              </a:rPr>
              <a:t>Phrixus</a:t>
            </a:r>
            <a:r>
              <a:rPr lang="en-US" sz="2000" i="1"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fr.</a:t>
            </a:r>
            <a:r>
              <a:rPr lang="en-US" sz="2000" dirty="0" smtClean="0">
                <a:solidFill>
                  <a:schemeClr val="bg1"/>
                </a:solidFill>
                <a:latin typeface="Times New Roman" pitchFamily="18" charset="0"/>
                <a:cs typeface="Times New Roman" pitchFamily="18" charset="0"/>
              </a:rPr>
              <a:t> 826</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2417650" cy="400110"/>
          </a:xfrm>
          <a:prstGeom prst="rect">
            <a:avLst/>
          </a:prstGeom>
          <a:noFill/>
        </p:spPr>
        <p:txBody>
          <a:bodyPr wrap="none" rtlCol="0">
            <a:spAutoFit/>
          </a:bodyPr>
          <a:lstStyle/>
          <a:p>
            <a:pPr>
              <a:defRPr/>
            </a:pPr>
            <a:r>
              <a:rPr lang="el-GR" sz="2000" dirty="0">
                <a:solidFill>
                  <a:srgbClr val="FFFF00"/>
                </a:solidFill>
                <a:latin typeface="Palatino Linotype" pitchFamily="18" charset="0"/>
                <a:cs typeface="Times New Roman" pitchFamily="18" charset="0"/>
              </a:rPr>
              <a:t>ζῆ </a:t>
            </a:r>
            <a:r>
              <a:rPr lang="en-US" sz="2000" dirty="0" smtClean="0">
                <a:solidFill>
                  <a:schemeClr val="bg1"/>
                </a:solidFill>
                <a:latin typeface="Times New Roman" pitchFamily="18" charset="0"/>
                <a:cs typeface="Times New Roman" pitchFamily="18" charset="0"/>
              </a:rPr>
              <a:t>live! (a command)</a:t>
            </a:r>
          </a:p>
        </p:txBody>
      </p:sp>
      <p:sp>
        <p:nvSpPr>
          <p:cNvPr id="5" name="TextBox 4"/>
          <p:cNvSpPr txBox="1"/>
          <p:nvPr/>
        </p:nvSpPr>
        <p:spPr>
          <a:xfrm>
            <a:off x="4191000" y="6457890"/>
            <a:ext cx="4953001"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τρέφου </a:t>
            </a:r>
            <a:r>
              <a:rPr lang="en-US" sz="2000" dirty="0" smtClean="0">
                <a:solidFill>
                  <a:schemeClr val="bg1"/>
                </a:solidFill>
                <a:latin typeface="Times New Roman" pitchFamily="18" charset="0"/>
                <a:cs typeface="Times New Roman" pitchFamily="18" charset="0"/>
              </a:rPr>
              <a:t>take your nourishment! </a:t>
            </a:r>
            <a:r>
              <a:rPr lang="en-US" sz="2000" dirty="0">
                <a:solidFill>
                  <a:schemeClr val="bg1"/>
                </a:solidFill>
                <a:latin typeface="Times New Roman" pitchFamily="18" charset="0"/>
                <a:cs typeface="Times New Roman" pitchFamily="18" charset="0"/>
              </a:rPr>
              <a:t>(a command</a:t>
            </a:r>
            <a:r>
              <a:rPr lang="en-US" sz="2000" dirty="0" smtClean="0">
                <a:solidFill>
                  <a:schemeClr val="bg1"/>
                </a:solidFill>
                <a:latin typeface="Times New Roman" pitchFamily="18" charset="0"/>
                <a:cs typeface="Times New Roman" pitchFamily="18" charset="0"/>
              </a:rPr>
              <a:t>)</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0178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In one of Plato’s dialogues, conversation turns to discussion of why children can be so different from their parents. At one point, one of the participants, Protagoras, cautions that they should not yet pass judgment on two young men in the room: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ἔτι γὰρ ἐν αὐτοῖς εἰσιν </a:t>
            </a:r>
            <a:r>
              <a:rPr lang="el-GR" sz="2400" dirty="0" smtClean="0">
                <a:solidFill>
                  <a:schemeClr val="bg1"/>
                </a:solidFill>
                <a:latin typeface="Palatino Linotype" pitchFamily="18" charset="0"/>
                <a:cs typeface="Times New Roman" pitchFamily="18" charset="0"/>
              </a:rPr>
              <a:t>ἐλπίδες· </a:t>
            </a:r>
            <a:r>
              <a:rPr lang="el-GR" sz="2400" dirty="0">
                <a:solidFill>
                  <a:schemeClr val="bg1"/>
                </a:solidFill>
                <a:latin typeface="Palatino Linotype" pitchFamily="18" charset="0"/>
                <a:cs typeface="Times New Roman" pitchFamily="18" charset="0"/>
              </a:rPr>
              <a:t>νέοι γάρ</a:t>
            </a:r>
            <a:r>
              <a:rPr lang="el-GR" sz="2400" dirty="0" smtClean="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Plato </a:t>
            </a:r>
            <a:r>
              <a:rPr lang="en-US" sz="2000" i="1" dirty="0" smtClean="0">
                <a:solidFill>
                  <a:schemeClr val="bg1"/>
                </a:solidFill>
                <a:latin typeface="Times New Roman" pitchFamily="18" charset="0"/>
                <a:cs typeface="Times New Roman" pitchFamily="18" charset="0"/>
              </a:rPr>
              <a:t>Protagoras </a:t>
            </a:r>
            <a:r>
              <a:rPr lang="en-US" sz="2000" dirty="0" smtClean="0">
                <a:solidFill>
                  <a:schemeClr val="bg1"/>
                </a:solidFill>
                <a:latin typeface="Times New Roman" pitchFamily="18" charset="0"/>
                <a:cs typeface="Times New Roman" pitchFamily="18" charset="0"/>
              </a:rPr>
              <a:t>328d</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1447800"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ἔτι </a:t>
            </a:r>
            <a:r>
              <a:rPr lang="en-US" sz="2000" dirty="0" smtClean="0">
                <a:solidFill>
                  <a:schemeClr val="bg1"/>
                </a:solidFill>
                <a:latin typeface="Times New Roman" pitchFamily="18" charset="0"/>
                <a:cs typeface="Times New Roman" pitchFamily="18" charset="0"/>
              </a:rPr>
              <a:t>yet, still </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6553200" y="6457890"/>
            <a:ext cx="2590800" cy="400110"/>
          </a:xfrm>
          <a:prstGeom prst="rect">
            <a:avLst/>
          </a:prstGeom>
          <a:noFill/>
        </p:spPr>
        <p:txBody>
          <a:bodyPr wrap="square" rtlCol="0">
            <a:spAutoFit/>
          </a:bodyPr>
          <a:lstStyle/>
          <a:p>
            <a:pPr>
              <a:defRPr/>
            </a:pPr>
            <a:r>
              <a:rPr lang="el-GR" sz="2000" dirty="0">
                <a:solidFill>
                  <a:srgbClr val="FFFF00"/>
                </a:solidFill>
                <a:latin typeface="Palatino Linotype" pitchFamily="18" charset="0"/>
                <a:cs typeface="Times New Roman" pitchFamily="18" charset="0"/>
              </a:rPr>
              <a:t>νέοι </a:t>
            </a:r>
            <a:r>
              <a:rPr lang="en-US" sz="2000" dirty="0" smtClean="0">
                <a:solidFill>
                  <a:schemeClr val="bg1"/>
                </a:solidFill>
                <a:latin typeface="Times New Roman" pitchFamily="18" charset="0"/>
                <a:cs typeface="Times New Roman" pitchFamily="18" charset="0"/>
              </a:rPr>
              <a:t>(nom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ὁ </a:t>
            </a:r>
            <a:r>
              <a:rPr lang="en-US" sz="2000" dirty="0" smtClean="0">
                <a:solidFill>
                  <a:schemeClr val="bg1"/>
                </a:solidFill>
                <a:latin typeface="Times New Roman" pitchFamily="18" charset="0"/>
                <a:cs typeface="Times New Roman" pitchFamily="18" charset="0"/>
              </a:rPr>
              <a:t>young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054357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The Athenian orators </a:t>
            </a:r>
            <a:r>
              <a:rPr lang="en-US" sz="2000" dirty="0" err="1" smtClean="0">
                <a:solidFill>
                  <a:schemeClr val="bg1"/>
                </a:solidFill>
                <a:latin typeface="Times New Roman" pitchFamily="18" charset="0"/>
                <a:cs typeface="Times New Roman" pitchFamily="18" charset="0"/>
              </a:rPr>
              <a:t>Aeschines</a:t>
            </a:r>
            <a:r>
              <a:rPr lang="en-US" sz="2000" dirty="0" smtClean="0">
                <a:solidFill>
                  <a:schemeClr val="bg1"/>
                </a:solidFill>
                <a:latin typeface="Times New Roman" pitchFamily="18" charset="0"/>
                <a:cs typeface="Times New Roman" pitchFamily="18" charset="0"/>
              </a:rPr>
              <a:t> and Demosthenes were long engaged in a bitter public feud while Philip II of Macedon was gradually taking control of Greece. Each accused the other of corruption. Here </a:t>
            </a:r>
            <a:r>
              <a:rPr lang="en-US" sz="2000" dirty="0" err="1" smtClean="0">
                <a:solidFill>
                  <a:schemeClr val="bg1"/>
                </a:solidFill>
                <a:latin typeface="Times New Roman" pitchFamily="18" charset="0"/>
                <a:cs typeface="Times New Roman" pitchFamily="18" charset="0"/>
              </a:rPr>
              <a:t>Aeschines</a:t>
            </a:r>
            <a:r>
              <a:rPr lang="en-US" sz="2000" dirty="0" smtClean="0">
                <a:solidFill>
                  <a:schemeClr val="bg1"/>
                </a:solidFill>
                <a:latin typeface="Times New Roman" pitchFamily="18" charset="0"/>
                <a:cs typeface="Times New Roman" pitchFamily="18" charset="0"/>
              </a:rPr>
              <a:t> has charged that Demosthenes lied about ambassadors being sent to Macedonia: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τὰ δὲ σώματά ἐστιν αὐτῶν οὐκ ἐν Μακεδονίᾳ, </a:t>
            </a:r>
            <a:endParaRPr lang="en-US" sz="2400" dirty="0" smtClean="0">
              <a:solidFill>
                <a:schemeClr val="bg1"/>
              </a:solidFill>
              <a:latin typeface="Palatino Linotype" pitchFamily="18" charset="0"/>
              <a:cs typeface="Times New Roman" pitchFamily="18" charset="0"/>
            </a:endParaRPr>
          </a:p>
          <a:p>
            <a:pPr marL="400050" lvl="1" indent="0">
              <a:buNone/>
              <a:defRPr/>
            </a:pPr>
            <a:r>
              <a:rPr lang="en-US" sz="2400" dirty="0">
                <a:solidFill>
                  <a:schemeClr val="bg1"/>
                </a:solidFill>
                <a:latin typeface="Palatino Linotype" pitchFamily="18" charset="0"/>
                <a:cs typeface="Times New Roman" pitchFamily="18" charset="0"/>
              </a:rPr>
              <a:t>	</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ἀλλ</a:t>
            </a:r>
            <a:r>
              <a:rPr lang="el-GR" sz="2400" dirty="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Ἀθήνησι</a:t>
            </a:r>
            <a:r>
              <a:rPr lang="en-US" sz="2400" dirty="0">
                <a:solidFill>
                  <a:schemeClr val="bg1"/>
                </a:solidFill>
                <a:latin typeface="Palatino Linotype" pitchFamily="18" charset="0"/>
                <a:cs typeface="Times New Roman" pitchFamily="18" charset="0"/>
              </a:rPr>
              <a:t>.</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err="1" smtClean="0">
                <a:solidFill>
                  <a:schemeClr val="bg1"/>
                </a:solidFill>
                <a:latin typeface="Times New Roman" pitchFamily="18" charset="0"/>
                <a:cs typeface="Times New Roman" pitchFamily="18" charset="0"/>
              </a:rPr>
              <a:t>Aeschines</a:t>
            </a:r>
            <a:r>
              <a:rPr lang="en-US" sz="2000" dirty="0" smtClean="0">
                <a:solidFill>
                  <a:schemeClr val="bg1"/>
                </a:solidFill>
                <a:latin typeface="Times New Roman" pitchFamily="18" charset="0"/>
                <a:cs typeface="Times New Roman" pitchFamily="18" charset="0"/>
              </a:rPr>
              <a:t> 2.58</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5334000" y="6457890"/>
            <a:ext cx="38100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Μακεδονίᾳ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Macedonia</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0" y="6448275"/>
            <a:ext cx="28194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Ἀθήνησι</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dat</a:t>
            </a:r>
            <a:r>
              <a:rPr lang="en-US" sz="2000" dirty="0" smtClean="0">
                <a:solidFill>
                  <a:schemeClr val="bg1"/>
                </a:solidFill>
                <a:latin typeface="Times New Roman" pitchFamily="18" charset="0"/>
                <a:cs typeface="Times New Roman" pitchFamily="18" charset="0"/>
              </a:rPr>
              <a:t>) </a:t>
            </a:r>
            <a:r>
              <a:rPr lang="el-GR" sz="2000" dirty="0">
                <a:solidFill>
                  <a:srgbClr val="FFFF00"/>
                </a:solidFill>
                <a:latin typeface="Palatino Linotype" pitchFamily="18" charset="0"/>
                <a:cs typeface="Times New Roman" pitchFamily="18" charset="0"/>
              </a:rPr>
              <a:t>ἡ </a:t>
            </a:r>
            <a:r>
              <a:rPr lang="en-US" sz="2000" dirty="0" smtClean="0">
                <a:solidFill>
                  <a:schemeClr val="bg1"/>
                </a:solidFill>
                <a:latin typeface="Times New Roman" pitchFamily="18" charset="0"/>
                <a:cs typeface="Times New Roman" pitchFamily="18" charset="0"/>
              </a:rPr>
              <a:t>Athens</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96385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000" dirty="0" smtClean="0">
                <a:solidFill>
                  <a:schemeClr val="bg1"/>
                </a:solidFill>
                <a:latin typeface="Times New Roman" pitchFamily="18" charset="0"/>
                <a:cs typeface="Times New Roman" pitchFamily="18" charset="0"/>
              </a:rPr>
              <a:t>From a lawsuit about an investment loan. At one point the prosecutor asks: </a:t>
            </a:r>
          </a:p>
          <a:p>
            <a:pPr marL="0" indent="0">
              <a:buNone/>
              <a:defRPr/>
            </a:pPr>
            <a:endParaRPr lang="en-US" sz="2400" dirty="0" smtClean="0">
              <a:solidFill>
                <a:schemeClr val="bg1"/>
              </a:solidFill>
              <a:latin typeface="Times New Roman" pitchFamily="18" charset="0"/>
              <a:cs typeface="Times New Roman" pitchFamily="18" charset="0"/>
            </a:endParaRPr>
          </a:p>
          <a:p>
            <a:pPr marL="400050" lvl="1" indent="0">
              <a:buNone/>
              <a:defRPr/>
            </a:pPr>
            <a:r>
              <a:rPr lang="el-GR" sz="2400" dirty="0">
                <a:solidFill>
                  <a:schemeClr val="bg1"/>
                </a:solidFill>
                <a:latin typeface="Palatino Linotype" pitchFamily="18" charset="0"/>
                <a:cs typeface="Times New Roman" pitchFamily="18" charset="0"/>
              </a:rPr>
              <a:t>διὰ τί ἡμῖν οὐκ ἀποδίδως τὰ </a:t>
            </a:r>
            <a:r>
              <a:rPr lang="el-GR" sz="2400" dirty="0" smtClean="0">
                <a:solidFill>
                  <a:schemeClr val="bg1"/>
                </a:solidFill>
                <a:latin typeface="Palatino Linotype" pitchFamily="18" charset="0"/>
                <a:cs typeface="Times New Roman" pitchFamily="18" charset="0"/>
              </a:rPr>
              <a:t>χρήματα</a:t>
            </a:r>
            <a:r>
              <a:rPr lang="en-US" sz="2400" dirty="0" smtClean="0">
                <a:solidFill>
                  <a:schemeClr val="bg1"/>
                </a:solidFill>
                <a:latin typeface="Palatino Linotype" pitchFamily="18" charset="0"/>
                <a:cs typeface="Times New Roman" pitchFamily="18" charset="0"/>
              </a:rPr>
              <a:t>; </a:t>
            </a:r>
            <a:r>
              <a:rPr lang="el-GR" sz="2400" dirty="0" smtClean="0">
                <a:solidFill>
                  <a:schemeClr val="bg1"/>
                </a:solidFill>
                <a:latin typeface="Palatino Linotype" pitchFamily="18" charset="0"/>
                <a:cs typeface="Times New Roman" pitchFamily="18" charset="0"/>
              </a:rPr>
              <a:t> </a:t>
            </a:r>
            <a:endParaRPr lang="el-GR" sz="2400" dirty="0">
              <a:solidFill>
                <a:schemeClr val="bg1"/>
              </a:solidFill>
              <a:latin typeface="Palatino Linotype" pitchFamily="18" charset="0"/>
              <a:cs typeface="Times New Roman" pitchFamily="18" charset="0"/>
            </a:endParaRPr>
          </a:p>
          <a:p>
            <a:pPr marL="400050" lvl="1" indent="0" algn="r">
              <a:buNone/>
              <a:defRPr/>
            </a:pPr>
            <a:r>
              <a:rPr lang="en-US" sz="2000" dirty="0" smtClean="0">
                <a:solidFill>
                  <a:schemeClr val="bg1"/>
                </a:solidFill>
                <a:latin typeface="Times New Roman" pitchFamily="18" charset="0"/>
                <a:cs typeface="Times New Roman" pitchFamily="18" charset="0"/>
              </a:rPr>
              <a:t>Demosthenes 56.32</a:t>
            </a:r>
            <a:endParaRPr lang="en-US" sz="2000" dirty="0">
              <a:solidFill>
                <a:schemeClr val="bg1"/>
              </a:solidFill>
              <a:latin typeface="Times New Roman" pitchFamily="18" charset="0"/>
              <a:cs typeface="Times New Roman" pitchFamily="18" charset="0"/>
            </a:endParaRPr>
          </a:p>
        </p:txBody>
      </p:sp>
      <p:sp>
        <p:nvSpPr>
          <p:cNvPr id="4" name="TextBox 3"/>
          <p:cNvSpPr txBox="1"/>
          <p:nvPr/>
        </p:nvSpPr>
        <p:spPr>
          <a:xfrm>
            <a:off x="0" y="6457890"/>
            <a:ext cx="18288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ἡμῖν </a:t>
            </a:r>
            <a:r>
              <a:rPr lang="en-US" sz="2000" dirty="0" smtClean="0">
                <a:solidFill>
                  <a:schemeClr val="bg1"/>
                </a:solidFill>
                <a:latin typeface="Times New Roman" pitchFamily="18" charset="0"/>
                <a:cs typeface="Times New Roman" pitchFamily="18" charset="0"/>
              </a:rPr>
              <a:t>(</a:t>
            </a:r>
            <a:r>
              <a:rPr lang="en-US" sz="2000" dirty="0" err="1">
                <a:solidFill>
                  <a:schemeClr val="bg1"/>
                </a:solidFill>
                <a:latin typeface="Times New Roman" pitchFamily="18" charset="0"/>
                <a:cs typeface="Times New Roman" pitchFamily="18" charset="0"/>
              </a:rPr>
              <a:t>dat</a:t>
            </a:r>
            <a:r>
              <a:rPr lang="en-US" sz="2000" dirty="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us </a:t>
            </a:r>
            <a:endParaRPr lang="el-GR" sz="2000" dirty="0">
              <a:solidFill>
                <a:schemeClr val="bg1"/>
              </a:solidFill>
              <a:latin typeface="Times New Roman" pitchFamily="18" charset="0"/>
              <a:cs typeface="Times New Roman" pitchFamily="18" charset="0"/>
            </a:endParaRPr>
          </a:p>
        </p:txBody>
      </p:sp>
      <p:sp>
        <p:nvSpPr>
          <p:cNvPr id="5" name="TextBox 4"/>
          <p:cNvSpPr txBox="1"/>
          <p:nvPr/>
        </p:nvSpPr>
        <p:spPr>
          <a:xfrm>
            <a:off x="5257800" y="6457890"/>
            <a:ext cx="3886200" cy="400110"/>
          </a:xfrm>
          <a:prstGeom prst="rect">
            <a:avLst/>
          </a:prstGeom>
          <a:noFill/>
        </p:spPr>
        <p:txBody>
          <a:bodyPr wrap="square" rtlCol="0">
            <a:spAutoFit/>
          </a:bodyPr>
          <a:lstStyle/>
          <a:p>
            <a:pPr>
              <a:defRPr/>
            </a:pPr>
            <a:r>
              <a:rPr lang="el-GR" sz="2000" dirty="0" smtClean="0">
                <a:solidFill>
                  <a:srgbClr val="FFFF00"/>
                </a:solidFill>
                <a:latin typeface="Palatino Linotype" pitchFamily="18" charset="0"/>
                <a:cs typeface="Times New Roman" pitchFamily="18" charset="0"/>
              </a:rPr>
              <a:t>χρῆμα </a:t>
            </a:r>
            <a:r>
              <a:rPr lang="el-GR" sz="2000" dirty="0">
                <a:solidFill>
                  <a:srgbClr val="FFFF00"/>
                </a:solidFill>
                <a:latin typeface="Palatino Linotype" pitchFamily="18" charset="0"/>
                <a:cs typeface="Times New Roman" pitchFamily="18" charset="0"/>
              </a:rPr>
              <a:t>–ατος τό </a:t>
            </a:r>
            <a:r>
              <a:rPr lang="en-US" sz="2000" dirty="0" smtClean="0">
                <a:solidFill>
                  <a:schemeClr val="bg1"/>
                </a:solidFill>
                <a:latin typeface="Times New Roman" pitchFamily="18" charset="0"/>
                <a:cs typeface="Times New Roman" pitchFamily="18" charset="0"/>
              </a:rPr>
              <a:t>thing (pl.) money</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36268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7360</TotalTime>
  <Words>949</Words>
  <Application>Microsoft Office PowerPoint</Application>
  <PresentationFormat>On-screen Show (4:3)</PresentationFormat>
  <Paragraphs>148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Ancient Greek for Everyone: A New Digital Resource for Beginning Greek  Unit 6: Prepositions   Classical Reading</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488</cp:revision>
  <dcterms:created xsi:type="dcterms:W3CDTF">2012-08-17T18:41:45Z</dcterms:created>
  <dcterms:modified xsi:type="dcterms:W3CDTF">2015-06-19T17:10:18Z</dcterms:modified>
</cp:coreProperties>
</file>